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8"/>
  </p:notesMasterIdLst>
  <p:sldIdLst>
    <p:sldId id="256" r:id="rId3"/>
    <p:sldId id="298" r:id="rId4"/>
    <p:sldId id="299" r:id="rId5"/>
    <p:sldId id="282" r:id="rId6"/>
    <p:sldId id="301" r:id="rId7"/>
    <p:sldId id="314" r:id="rId8"/>
    <p:sldId id="307" r:id="rId9"/>
    <p:sldId id="308" r:id="rId10"/>
    <p:sldId id="309" r:id="rId11"/>
    <p:sldId id="310" r:id="rId12"/>
    <p:sldId id="313" r:id="rId13"/>
    <p:sldId id="311" r:id="rId14"/>
    <p:sldId id="312" r:id="rId15"/>
    <p:sldId id="315" r:id="rId16"/>
    <p:sldId id="288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77400" autoAdjust="0"/>
  </p:normalViewPr>
  <p:slideViewPr>
    <p:cSldViewPr>
      <p:cViewPr varScale="1">
        <p:scale>
          <a:sx n="70" d="100"/>
          <a:sy n="70" d="100"/>
        </p:scale>
        <p:origin x="-8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64C53E-0D11-40D3-9B62-66F93CC9654E}" type="doc">
      <dgm:prSet loTypeId="urn:microsoft.com/office/officeart/2005/8/layout/default#1" loCatId="list" qsTypeId="urn:microsoft.com/office/officeart/2005/8/quickstyle/simple1#1" qsCatId="simple" csTypeId="urn:microsoft.com/office/officeart/2005/8/colors/accent1_2#1" csCatId="accent1" phldr="0"/>
      <dgm:spPr/>
      <dgm:t>
        <a:bodyPr/>
        <a:lstStyle/>
        <a:p>
          <a:endParaRPr lang="en-US"/>
        </a:p>
      </dgm:t>
    </dgm:pt>
    <dgm:pt modelId="{E88EA9C9-DBF7-4B8B-8B92-792D946D5884}" type="pres">
      <dgm:prSet presAssocID="{D064C53E-0D11-40D3-9B62-66F93CC965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81E03A8-C7EF-4530-9204-CF9395BCEEA5}" type="presOf" srcId="{D064C53E-0D11-40D3-9B62-66F93CC9654E}" destId="{E88EA9C9-DBF7-4B8B-8B92-792D946D5884}" srcOrd="0" destOrd="0" presId="urn:microsoft.com/office/officeart/2005/8/layout/default#1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CFDDE9A-0337-4573-A8F4-55E19FF3EF91}" type="datetimeFigureOut">
              <a:rPr lang="en-US"/>
              <a:pPr>
                <a:defRPr/>
              </a:pPr>
              <a:t>7/1/2013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5DA14B-1047-4B80-86CE-0215A22E5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398A3E-EFBA-44BC-BD3D-16CC8AA7411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E52939-0918-45D3-9229-2BDE22419E8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defTabSz="455613"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21B24B6-84FD-49F5-ADD5-115464A22FC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New Media and HowTo.gov have great posts on looking at social media metrics. HowTo.gov also features training on different social media uses.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7D6F77-BB61-47B8-A179-43B175812B5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06EBA1-7D40-488E-994E-F8E4A7E41CB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pitchFamily="34" charset="0"/>
              <a:ea typeface="ＭＳ Ｐゴシック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3200" algn="l"/>
                <a:tab pos="2211388" algn="l"/>
                <a:tab pos="2947988" algn="l"/>
              </a:tabLst>
            </a:pPr>
            <a:fld id="{9C79D1BE-E456-456F-95AC-3CF704899C3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36600" algn="l"/>
                  <a:tab pos="1473200" algn="l"/>
                  <a:tab pos="2211388" algn="l"/>
                  <a:tab pos="2947988" algn="l"/>
                </a:tabLs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3200" algn="l"/>
                <a:tab pos="2211388" algn="l"/>
                <a:tab pos="2947988" algn="l"/>
              </a:tabLst>
            </a:pPr>
            <a:fld id="{69346B87-8D0F-4056-B300-4417D92107F5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36600" algn="l"/>
                  <a:tab pos="1473200" algn="l"/>
                  <a:tab pos="2211388" algn="l"/>
                  <a:tab pos="2947988" algn="l"/>
                </a:tabLs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latin typeface="Arial" charset="0"/>
                <a:ea typeface="MS PGothic" pitchFamily="34" charset="-128"/>
              </a:rPr>
              <a:t>healthfinder’s Health Topics A-Z synthesizes information from across HHS and boils prevention information down to the basics: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b="1" smtClean="0">
                <a:latin typeface="Arial" charset="0"/>
                <a:ea typeface="MS PGothic" pitchFamily="34" charset="-128"/>
              </a:rPr>
              <a:t>What you need to know,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b="1" smtClean="0">
                <a:latin typeface="Arial" charset="0"/>
                <a:ea typeface="MS PGothic" pitchFamily="34" charset="-128"/>
              </a:rPr>
              <a:t>Why it’s important, and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b="1" smtClean="0">
                <a:latin typeface="Arial" charset="0"/>
                <a:ea typeface="MS PGothic" pitchFamily="34" charset="-128"/>
              </a:rPr>
              <a:t>How to take action</a:t>
            </a:r>
            <a:endParaRPr lang="en-U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0E3207-70AB-4ED7-B6EC-68AB87F46A8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  <a:ea typeface="MS PGothic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3200" algn="l"/>
                <a:tab pos="2211388" algn="l"/>
                <a:tab pos="2947988" algn="l"/>
              </a:tabLst>
            </a:pPr>
            <a:fld id="{9FF82314-A9AF-4AC8-862C-9335C9FDE55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36600" algn="l"/>
                  <a:tab pos="1473200" algn="l"/>
                  <a:tab pos="2211388" algn="l"/>
                  <a:tab pos="2947988" algn="l"/>
                </a:tabLs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0188" indent="-230188">
              <a:spcBef>
                <a:spcPct val="0"/>
              </a:spcBef>
              <a:buFont typeface="Times New Roman" pitchFamily="18" charset="0"/>
              <a:buAutoNum type="arabicPeriod"/>
            </a:pPr>
            <a:r>
              <a:rPr lang="en-US" smtClean="0"/>
              <a:t>Provide clear and simple messages that motivate behavioral change; tie in to personal benefits</a:t>
            </a:r>
          </a:p>
          <a:p>
            <a:pPr marL="230188" indent="-230188">
              <a:spcBef>
                <a:spcPct val="0"/>
              </a:spcBef>
              <a:buFont typeface="Times New Roman" pitchFamily="18" charset="0"/>
              <a:buAutoNum type="arabicPeriod"/>
            </a:pPr>
            <a:r>
              <a:rPr lang="en-US" smtClean="0"/>
              <a:t>Provide actionable steps for consumers to successfully adopt</a:t>
            </a:r>
          </a:p>
          <a:p>
            <a:pPr marL="230188" indent="-230188">
              <a:spcBef>
                <a:spcPct val="0"/>
              </a:spcBef>
              <a:buFont typeface="Times New Roman" pitchFamily="18" charset="0"/>
              <a:buAutoNum type="arabicPeriod"/>
            </a:pPr>
            <a:r>
              <a:rPr lang="en-US" smtClean="0"/>
              <a:t>Provide opportunities for community members to engage with one another via Facebook, Twitter, email, and hf.gov</a:t>
            </a:r>
          </a:p>
          <a:p>
            <a:pPr marL="230188" indent="-230188">
              <a:spcBef>
                <a:spcPct val="0"/>
              </a:spcBef>
              <a:buFont typeface="Times New Roman" pitchFamily="18" charset="0"/>
              <a:buAutoNum type="arabicPeriod"/>
            </a:pPr>
            <a:r>
              <a:rPr lang="en-US" smtClean="0"/>
              <a:t>Provide resources (myHF) that help community members take advantage of preventive services and communicate with their health care provider.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36600" algn="l"/>
                <a:tab pos="1473200" algn="l"/>
                <a:tab pos="2211388" algn="l"/>
                <a:tab pos="2947988" algn="l"/>
              </a:tabLst>
            </a:pPr>
            <a:fld id="{BAF03FD1-51AB-4602-8C89-0286EDA20230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36600" algn="l"/>
                  <a:tab pos="1473200" algn="l"/>
                  <a:tab pos="2211388" algn="l"/>
                  <a:tab pos="2947988" algn="l"/>
                </a:tabLs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-"/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83DC2E-554A-4DF6-89A0-344AD65C2CA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D3D361-4912-46AA-952D-11D7918A9AA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5809C3-46F6-4C17-B77A-1E0B4565CD3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66DA3-DFB9-47CE-B8EE-D1AFE7947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D9150-649D-4102-A599-2135E85CF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07301-1789-412C-90A7-C8862B208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FFD1B-5393-4E17-A244-FC2159619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FFAF-D19E-451D-A9A5-6068A73DA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147CE-EE9C-44A3-AEC8-156B97ED8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B6880-8177-4FB0-9FCC-4A11D335B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287DC-7EF3-4051-ACAD-9D87BDC7E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2976B-CBE8-4E44-86F6-282737BEF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3FCB6-DED8-4BF1-8E46-4A7F5934D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8065A-27E8-405F-A483-5A8E1FDF7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D31EF-C673-43DA-BE03-345764D11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69B4D-9F7B-4374-A420-A9103159A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CAFE8-BDCB-4E2F-974A-86B956D23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7D043-AAF8-4179-BA27-6309C5FA61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2C375-30EC-474E-ABE9-ED8777007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20E8A-1E38-4D63-BA79-74E644E94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0153B-AB8C-46E2-8112-9A267764A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94D89F-FE26-4315-965C-1DA174593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775AD-BFA1-4CB9-AA5C-0FD36C086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50F79-2FD4-44D8-9B50-CA769970A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A0F36-D5DF-48B1-B756-65C593F6C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89B33-B00D-467D-B8B2-80AA7A3C9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75FD2-2F7A-4B64-9818-02896E571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8E8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1D2DFE5B-3838-4B4C-9539-6628E810C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4"/>
          <a:srcRect b="62086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8E8F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tabLst>
                <a:tab pos="723900" algn="l"/>
                <a:tab pos="1447800" algn="l"/>
              </a:tabLst>
              <a:defRPr sz="1400">
                <a:solidFill>
                  <a:srgbClr val="000000"/>
                </a:solidFill>
                <a:latin typeface="Times New Roman" pitchFamily="18" charset="0"/>
                <a:cs typeface="Lucida Sans Unicode" pitchFamily="34" charset="0"/>
              </a:defRPr>
            </a:lvl1pPr>
          </a:lstStyle>
          <a:p>
            <a:pPr>
              <a:defRPr/>
            </a:pPr>
            <a:fld id="{E6F8E6AC-548A-424A-A22A-987F91C6D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14"/>
          <a:srcRect b="62086"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34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434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  <p:sldLayoutId id="214748368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ctrTitle"/>
          </p:nvPr>
        </p:nvSpPr>
        <p:spPr>
          <a:xfrm>
            <a:off x="381000" y="955675"/>
            <a:ext cx="8458200" cy="1470025"/>
          </a:xfrm>
        </p:spPr>
        <p:txBody>
          <a:bodyPr/>
          <a:lstStyle/>
          <a:p>
            <a:r>
              <a:rPr lang="en-US" smtClean="0">
                <a:latin typeface="Helvetica"/>
                <a:ea typeface="Helvetica"/>
                <a:cs typeface="Helvetica"/>
              </a:rPr>
              <a:t>healthfinder.gov and social media</a:t>
            </a:r>
          </a:p>
        </p:txBody>
      </p:sp>
      <p:sp>
        <p:nvSpPr>
          <p:cNvPr id="28674" name="Subtitle 2"/>
          <p:cNvSpPr>
            <a:spLocks noGrp="1"/>
          </p:cNvSpPr>
          <p:nvPr>
            <p:ph type="subTitle" idx="1"/>
          </p:nvPr>
        </p:nvSpPr>
        <p:spPr>
          <a:xfrm>
            <a:off x="533400" y="2141538"/>
            <a:ext cx="8001000" cy="1752600"/>
          </a:xfrm>
        </p:spPr>
        <p:txBody>
          <a:bodyPr/>
          <a:lstStyle/>
          <a:p>
            <a:r>
              <a:rPr lang="en-US" sz="2400" smtClean="0">
                <a:latin typeface="Helvetica"/>
                <a:ea typeface="Helvetica"/>
                <a:cs typeface="Helvetica"/>
              </a:rPr>
              <a:t>Presented to: </a:t>
            </a:r>
          </a:p>
          <a:p>
            <a:r>
              <a:rPr lang="en-US" sz="2400" smtClean="0">
                <a:latin typeface="Helvetica"/>
                <a:ea typeface="Helvetica"/>
                <a:cs typeface="Helvetica"/>
              </a:rPr>
              <a:t>Maryland County Interagency Coalition on </a:t>
            </a:r>
          </a:p>
          <a:p>
            <a:r>
              <a:rPr lang="en-US" sz="2400" smtClean="0">
                <a:latin typeface="Helvetica"/>
                <a:ea typeface="Helvetica"/>
                <a:cs typeface="Helvetica"/>
              </a:rPr>
              <a:t>Adolescent Pregnancy</a:t>
            </a:r>
          </a:p>
          <a:p>
            <a:endParaRPr lang="en-US" sz="2400" smtClean="0">
              <a:latin typeface="Helvetica"/>
              <a:ea typeface="Helvetica"/>
              <a:cs typeface="Helvetica"/>
            </a:endParaRPr>
          </a:p>
          <a:p>
            <a:r>
              <a:rPr lang="en-US" sz="2000" smtClean="0">
                <a:latin typeface="Helvetica"/>
                <a:ea typeface="Helvetica"/>
                <a:cs typeface="Helvetica"/>
              </a:rPr>
              <a:t>Ellen Langhans, MA and Silje Lier, MPH</a:t>
            </a:r>
          </a:p>
          <a:p>
            <a:r>
              <a:rPr lang="en-US" sz="2000" smtClean="0">
                <a:latin typeface="Helvetica"/>
                <a:ea typeface="Helvetica"/>
                <a:cs typeface="Helvetica"/>
              </a:rPr>
              <a:t>June 18, 2013</a:t>
            </a:r>
          </a:p>
        </p:txBody>
      </p:sp>
      <p:pic>
        <p:nvPicPr>
          <p:cNvPr id="28675" name="Picture 12" descr="HHSCL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" y="4833938"/>
            <a:ext cx="1876425" cy="19192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28676" name="Picture 5" descr="odphplogocol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5200" y="5105400"/>
            <a:ext cx="155257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 descr="healthfinder.gov.bmp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3425" y="5322888"/>
            <a:ext cx="25765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6" descr="healthfindertagline_Spanish.bmp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1200" y="5921375"/>
            <a:ext cx="2624138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596313" cy="624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381000" y="0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>
            <a:normAutofit/>
          </a:bodyPr>
          <a:lstStyle/>
          <a:p>
            <a:pPr algn="ctr" defTabSz="457200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3600" kern="0" dirty="0">
                <a:solidFill>
                  <a:srgbClr val="000000"/>
                </a:solidFill>
                <a:latin typeface="Helvetica" pitchFamily="34" charset="0"/>
                <a:ea typeface="ＭＳ Ｐゴシック" charset="-128"/>
                <a:cs typeface="+mj-cs"/>
              </a:rPr>
              <a:t>Monthly Spotlight</a:t>
            </a:r>
          </a:p>
        </p:txBody>
      </p:sp>
      <p:pic>
        <p:nvPicPr>
          <p:cNvPr id="48130" name="Picture 3" descr="May Spotlight_ GetActive_brande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914400"/>
            <a:ext cx="43846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Helvetica"/>
              </a:rPr>
              <a:t>Reach	</a:t>
            </a:r>
          </a:p>
        </p:txBody>
      </p:sp>
      <p:sp>
        <p:nvSpPr>
          <p:cNvPr id="49154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>
                <a:latin typeface="Helvetica"/>
              </a:rPr>
              <a:t>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51288"/>
          </a:xfrm>
        </p:spPr>
        <p:txBody>
          <a:bodyPr>
            <a:normAutofit/>
          </a:bodyPr>
          <a:lstStyle/>
          <a:p>
            <a:pPr marL="273050" lvl="1" indent="69850"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healthfinder users</a:t>
            </a:r>
          </a:p>
          <a:p>
            <a:pPr marL="273050" lvl="1" indent="69850"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Emails </a:t>
            </a:r>
          </a:p>
          <a:p>
            <a:pPr marL="273050" lvl="1" indent="69850"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Tweets</a:t>
            </a:r>
          </a:p>
          <a:p>
            <a:pPr marL="273050" lvl="1" indent="69850" defTabSz="91440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400" kern="1200" dirty="0" err="1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Facebook</a:t>
            </a:r>
            <a:r>
              <a:rPr lang="en-U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 posts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 smtClean="0">
              <a:latin typeface="Helvetica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 smtClean="0">
              <a:latin typeface="Helvetica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dirty="0" smtClean="0">
              <a:latin typeface="Helvetica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Times New Roman" pitchFamily="18" charset="0"/>
              <a:buNone/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038600" cy="2709863"/>
          </a:xfrm>
        </p:spPr>
        <p:txBody>
          <a:bodyPr>
            <a:noAutofit/>
          </a:bodyPr>
          <a:lstStyle/>
          <a:p>
            <a:pPr marL="273050" lvl="1" indent="69850"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Web interactions</a:t>
            </a:r>
          </a:p>
          <a:p>
            <a:pPr marL="273050" lvl="1" indent="69850"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Email clicks</a:t>
            </a:r>
          </a:p>
          <a:p>
            <a:pPr marL="273050" lvl="1" indent="69850"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400" kern="1200" dirty="0" err="1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Retweets</a:t>
            </a:r>
            <a:endParaRPr lang="en-US" sz="2400" kern="1200" dirty="0" smtClean="0">
              <a:solidFill>
                <a:schemeClr val="tx1"/>
              </a:solidFill>
              <a:latin typeface="Helvetica" pitchFamily="34" charset="0"/>
              <a:ea typeface="+mn-ea"/>
              <a:cs typeface="+mn-cs"/>
            </a:endParaRPr>
          </a:p>
          <a:p>
            <a:pPr marL="273050" lvl="1" indent="69850"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Twitter </a:t>
            </a:r>
            <a:r>
              <a:rPr lang="en-US" sz="2400" kern="1200" dirty="0" err="1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faves</a:t>
            </a:r>
            <a:endParaRPr lang="en-US" sz="2400" kern="1200" dirty="0" smtClean="0">
              <a:solidFill>
                <a:schemeClr val="tx1"/>
              </a:solidFill>
              <a:latin typeface="Helvetica" pitchFamily="34" charset="0"/>
              <a:ea typeface="+mn-ea"/>
              <a:cs typeface="+mn-cs"/>
            </a:endParaRPr>
          </a:p>
          <a:p>
            <a:pPr marL="273050" lvl="1" indent="69850"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400" kern="1200" dirty="0" err="1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Facebook</a:t>
            </a:r>
            <a:r>
              <a:rPr lang="en-U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 likes</a:t>
            </a:r>
          </a:p>
          <a:p>
            <a:pPr marL="273050" lvl="1" indent="69850"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400" kern="1200" dirty="0" err="1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Facebook</a:t>
            </a:r>
            <a:r>
              <a:rPr lang="en-U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 comments</a:t>
            </a:r>
          </a:p>
          <a:p>
            <a:pPr marL="273050" lvl="1" indent="69850"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r>
              <a:rPr lang="en-US" sz="2400" kern="1200" dirty="0" err="1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Facebook</a:t>
            </a:r>
            <a:r>
              <a:rPr lang="en-US" sz="2400" kern="1200" dirty="0" smtClean="0">
                <a:solidFill>
                  <a:schemeClr val="tx1"/>
                </a:solidFill>
                <a:latin typeface="Helvetica" pitchFamily="34" charset="0"/>
                <a:ea typeface="+mn-ea"/>
                <a:cs typeface="+mn-cs"/>
              </a:rPr>
              <a:t> shares</a:t>
            </a:r>
          </a:p>
          <a:p>
            <a:pPr marL="273050" lvl="1" indent="69850" defTabSz="914400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Times New Roman" pitchFamily="18" charset="0"/>
              <a:buNone/>
              <a:defRPr/>
            </a:pPr>
            <a:endParaRPr lang="en-US" sz="2400" kern="1200" dirty="0" smtClean="0">
              <a:solidFill>
                <a:schemeClr val="tx1"/>
              </a:solidFill>
              <a:latin typeface="Helvetica" pitchFamily="34" charset="0"/>
              <a:ea typeface="+mn-ea"/>
              <a:cs typeface="+mn-cs"/>
            </a:endParaRPr>
          </a:p>
          <a:p>
            <a:pPr>
              <a:buFont typeface="Times New Roman" pitchFamily="18" charset="0"/>
              <a:buNone/>
              <a:defRPr/>
            </a:pPr>
            <a:endParaRPr lang="en-US" dirty="0">
              <a:latin typeface="Helvetica" pitchFamily="34" charset="0"/>
            </a:endParaRPr>
          </a:p>
        </p:txBody>
      </p:sp>
      <p:sp>
        <p:nvSpPr>
          <p:cNvPr id="49157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sz="3600" smtClean="0">
                <a:latin typeface="Helvetica"/>
                <a:ea typeface="MS PGothic" pitchFamily="34" charset="-128"/>
              </a:rPr>
              <a:t>Outreach and Engagement</a:t>
            </a:r>
            <a:endParaRPr lang="en-US" sz="3600" smtClean="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1225" cy="990600"/>
          </a:xfrm>
        </p:spPr>
        <p:txBody>
          <a:bodyPr/>
          <a:lstStyle/>
          <a:p>
            <a:r>
              <a:rPr lang="en-US" sz="3600" smtClean="0">
                <a:latin typeface="Helvetica"/>
                <a:ea typeface="MS PGothic" pitchFamily="34" charset="-128"/>
              </a:rPr>
              <a:t>Engage People Where They Are</a:t>
            </a:r>
          </a:p>
        </p:txBody>
      </p:sp>
      <p:sp>
        <p:nvSpPr>
          <p:cNvPr id="5120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7A989D-B584-44EC-8CB8-454DB387A704}" type="slidenum">
              <a:rPr lang="en-U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84582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en-US" sz="3000" b="1" smtClean="0"/>
              <a:t>Why?</a:t>
            </a:r>
          </a:p>
          <a:p>
            <a:pPr marL="273050" lvl="1" indent="6985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smtClean="0">
                <a:solidFill>
                  <a:schemeClr val="tx1"/>
                </a:solidFill>
                <a:latin typeface="Helvetica"/>
              </a:rPr>
              <a:t>Interactive participation and engagement</a:t>
            </a:r>
          </a:p>
          <a:p>
            <a:pPr marL="673100" lvl="2" indent="6985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mtClean="0">
                <a:solidFill>
                  <a:schemeClr val="tx1"/>
                </a:solidFill>
                <a:latin typeface="Helvetica"/>
              </a:rPr>
              <a:t>From passive recipients to active, engaged producers of 	information</a:t>
            </a:r>
          </a:p>
          <a:p>
            <a:pPr marL="273050" lvl="1" indent="6985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smtClean="0">
                <a:solidFill>
                  <a:schemeClr val="tx1"/>
                </a:solidFill>
                <a:latin typeface="Helvetica"/>
              </a:rPr>
              <a:t>Peer-to-peer communication &amp; social support</a:t>
            </a:r>
          </a:p>
          <a:p>
            <a:pPr marL="273050" lvl="1" indent="6985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smtClean="0">
                <a:solidFill>
                  <a:schemeClr val="tx1"/>
                </a:solidFill>
                <a:latin typeface="Helvetica"/>
              </a:rPr>
              <a:t>Feedback Loop </a:t>
            </a:r>
          </a:p>
          <a:p>
            <a:pPr marL="273050" lvl="1" indent="6985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smtClean="0">
                <a:solidFill>
                  <a:schemeClr val="tx1"/>
                </a:solidFill>
                <a:latin typeface="Helvetica"/>
              </a:rPr>
              <a:t>Viral Dissemination</a:t>
            </a:r>
          </a:p>
          <a:p>
            <a:pPr>
              <a:lnSpc>
                <a:spcPct val="80000"/>
              </a:lnSpc>
              <a:buFont typeface="Times New Roman" pitchFamily="18" charset="0"/>
              <a:buNone/>
            </a:pPr>
            <a:r>
              <a:rPr lang="en-US" sz="3000" b="1" smtClean="0"/>
              <a:t>How?</a:t>
            </a:r>
          </a:p>
          <a:p>
            <a:pPr marL="273050" lvl="1" indent="6985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smtClean="0">
                <a:solidFill>
                  <a:schemeClr val="tx1"/>
                </a:solidFill>
                <a:latin typeface="Helvetica"/>
              </a:rPr>
              <a:t>Co-Host &amp; Collaborate on Online Events</a:t>
            </a:r>
          </a:p>
          <a:p>
            <a:pPr marL="273050" lvl="1" indent="6985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smtClean="0">
                <a:solidFill>
                  <a:schemeClr val="tx1"/>
                </a:solidFill>
                <a:latin typeface="Helvetica"/>
              </a:rPr>
              <a:t>Engage Influencers and Opinion Leaders</a:t>
            </a:r>
          </a:p>
          <a:p>
            <a:pPr marL="273050" lvl="1" indent="6985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smtClean="0">
                <a:solidFill>
                  <a:schemeClr val="tx1"/>
                </a:solidFill>
                <a:latin typeface="Helvetica"/>
              </a:rPr>
              <a:t>Facilitate Online Conversations</a:t>
            </a:r>
          </a:p>
          <a:p>
            <a:pPr marL="673100" lvl="2" indent="6985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mtClean="0">
                <a:solidFill>
                  <a:schemeClr val="tx1"/>
                </a:solidFill>
                <a:latin typeface="Helvetica"/>
              </a:rPr>
              <a:t>Example: Questions, Retweets</a:t>
            </a:r>
          </a:p>
          <a:p>
            <a:pPr marL="273050" lvl="1" indent="69850" eaLnBrk="1" hangingPunct="1">
              <a:lnSpc>
                <a:spcPct val="90000"/>
              </a:lnSpc>
              <a:spcBef>
                <a:spcPct val="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 smtClean="0">
                <a:solidFill>
                  <a:schemeClr val="tx1"/>
                </a:solidFill>
                <a:latin typeface="Helvetica"/>
              </a:rPr>
              <a:t>Promote health content around events or National Health 	Observances</a:t>
            </a:r>
          </a:p>
          <a:p>
            <a:pPr marL="673100" lvl="2" indent="69850">
              <a:lnSpc>
                <a:spcPct val="80000"/>
              </a:lnSpc>
              <a:buFont typeface="Times New Roman" pitchFamily="18" charset="0"/>
              <a:buNone/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Helvetica"/>
              </a:rPr>
              <a:t>Social Media Resources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52400" y="1600200"/>
            <a:ext cx="8305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u="sng" dirty="0">
              <a:solidFill>
                <a:srgbClr val="0000FF"/>
              </a:solidFill>
              <a:latin typeface="+mn-lt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dirty="0">
                <a:latin typeface="Helvetica" pitchFamily="34" charset="0"/>
                <a:cs typeface="+mn-cs"/>
              </a:rPr>
              <a:t>http://newmedia.hhs.gov/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FF"/>
                </a:solidFill>
                <a:latin typeface="+mn-lt"/>
                <a:cs typeface="+mn-cs"/>
              </a:rPr>
              <a:t> </a:t>
            </a:r>
            <a:endParaRPr lang="en-US" sz="2200" dirty="0">
              <a:latin typeface="Helvetica" pitchFamily="34" charset="0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en-US" sz="2200" dirty="0">
              <a:latin typeface="Helvetica" pitchFamily="34" charset="0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dirty="0">
                <a:latin typeface="Helvetica" pitchFamily="34" charset="0"/>
                <a:cs typeface="+mn-cs"/>
              </a:rPr>
              <a:t>http://www.cdc.gov/healthcommunication/ToolsTemplates/SocialMediaToolkit_BM.pdf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en-US" sz="2200" dirty="0">
              <a:latin typeface="Helvetica" pitchFamily="34" charset="0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en-US" sz="2200" dirty="0">
              <a:latin typeface="Helvetica" pitchFamily="34" charset="0"/>
              <a:cs typeface="+mn-cs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dirty="0">
                <a:latin typeface="Helvetica" pitchFamily="34" charset="0"/>
                <a:cs typeface="+mn-cs"/>
              </a:rPr>
              <a:t>http://www.howto.gov/social-media </a:t>
            </a:r>
          </a:p>
          <a:p>
            <a:pPr marL="274320" indent="-274320" fontAlgn="auto"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endParaRPr lang="en-US" sz="2200" dirty="0">
              <a:latin typeface="Helvetica" pitchFamily="34" charset="0"/>
              <a:cs typeface="+mn-cs"/>
            </a:endParaRPr>
          </a:p>
          <a:p>
            <a:pPr marL="914400" lvl="3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/>
            </a:pPr>
            <a:endParaRPr lang="en-US" sz="2000" dirty="0">
              <a:latin typeface="Helvetica" pitchFamily="34" charset="0"/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Thank You</a:t>
            </a:r>
          </a:p>
        </p:txBody>
      </p:sp>
      <p:sp>
        <p:nvSpPr>
          <p:cNvPr id="55298" name="Content Placeholder 2"/>
          <p:cNvSpPr txBox="1">
            <a:spLocks/>
          </p:cNvSpPr>
          <p:nvPr/>
        </p:nvSpPr>
        <p:spPr bwMode="auto">
          <a:xfrm>
            <a:off x="0" y="2590800"/>
            <a:ext cx="876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r>
              <a:rPr lang="en-US" sz="2800">
                <a:latin typeface="Helvetica"/>
              </a:rPr>
              <a:t>Ellen.Langhans@hhs.gov</a:t>
            </a:r>
          </a:p>
          <a:p>
            <a:pPr marL="273050"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r>
              <a:rPr lang="en-US" sz="2800">
                <a:latin typeface="Helvetica"/>
              </a:rPr>
              <a:t>@elanghans</a:t>
            </a:r>
          </a:p>
          <a:p>
            <a:pPr marL="273050"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endParaRPr lang="en-US" sz="2200">
              <a:latin typeface="Helvetica"/>
            </a:endParaRPr>
          </a:p>
          <a:p>
            <a:pPr marL="273050"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r>
              <a:rPr lang="en-US" sz="2800">
                <a:latin typeface="Helvetica"/>
              </a:rPr>
              <a:t>Silje.Lier@hhs.gov</a:t>
            </a:r>
          </a:p>
          <a:p>
            <a:pPr marL="273050"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</a:pPr>
            <a:r>
              <a:rPr lang="en-US" sz="2800">
                <a:latin typeface="Helvetica"/>
              </a:rPr>
              <a:t>@sealya</a:t>
            </a:r>
          </a:p>
          <a:p>
            <a:pPr marL="273050" lvl="1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Courier New" pitchFamily="49" charset="0"/>
              <a:buChar char="o"/>
            </a:pPr>
            <a:endParaRPr lang="en-US" sz="2800">
              <a:latin typeface="Helvetic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Helvetica"/>
              </a:rPr>
              <a:t>healthfinder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6075" y="1420813"/>
            <a:ext cx="3657600" cy="4938712"/>
          </a:xfrm>
        </p:spPr>
        <p:txBody>
          <a:bodyPr/>
          <a:lstStyle/>
          <a:p>
            <a:pPr marL="274320" indent="-274320" defTabSz="914400" eaLnBrk="1" fontAlgn="auto" hangingPunct="1"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kern="1200" dirty="0" smtClean="0">
                <a:solidFill>
                  <a:schemeClr val="tx1"/>
                </a:solidFill>
                <a:latin typeface="Helvetica" pitchFamily="34" charset="0"/>
              </a:rPr>
              <a:t>Designed for users with low health literacy</a:t>
            </a:r>
          </a:p>
          <a:p>
            <a:pPr marL="274320" indent="-274320" defTabSz="914400" eaLnBrk="1" fontAlgn="auto" hangingPunct="1"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kern="1200" dirty="0" smtClean="0">
                <a:solidFill>
                  <a:schemeClr val="tx1"/>
                </a:solidFill>
                <a:latin typeface="Helvetica" pitchFamily="34" charset="0"/>
              </a:rPr>
              <a:t>Evidence-based preventi</a:t>
            </a:r>
            <a:r>
              <a:rPr lang="en-US" sz="2200" dirty="0" smtClean="0">
                <a:latin typeface="Helvetica" pitchFamily="34" charset="0"/>
              </a:rPr>
              <a:t>on focus</a:t>
            </a:r>
          </a:p>
          <a:p>
            <a:pPr marL="274320" indent="-274320" defTabSz="914400" eaLnBrk="1" fontAlgn="auto" hangingPunct="1"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kern="1200" dirty="0" smtClean="0">
                <a:solidFill>
                  <a:schemeClr val="tx1"/>
                </a:solidFill>
                <a:latin typeface="Helvetica" pitchFamily="34" charset="0"/>
              </a:rPr>
              <a:t>Wellness: Health Topics</a:t>
            </a:r>
            <a:br>
              <a:rPr lang="en-US" sz="2200" kern="1200" dirty="0" smtClean="0">
                <a:solidFill>
                  <a:schemeClr val="tx1"/>
                </a:solidFill>
                <a:latin typeface="Helvetica" pitchFamily="34" charset="0"/>
              </a:rPr>
            </a:br>
            <a:r>
              <a:rPr lang="en-US" sz="2200" kern="1200" dirty="0" smtClean="0">
                <a:solidFill>
                  <a:schemeClr val="tx1"/>
                </a:solidFill>
                <a:latin typeface="Helvetica" pitchFamily="34" charset="0"/>
              </a:rPr>
              <a:t>A-Z</a:t>
            </a:r>
          </a:p>
          <a:p>
            <a:pPr marL="274320" indent="-274320" defTabSz="914400" eaLnBrk="1" fontAlgn="auto" hangingPunct="1"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2200" kern="1200" dirty="0" smtClean="0">
                <a:solidFill>
                  <a:schemeClr val="tx1"/>
                </a:solidFill>
                <a:latin typeface="Helvetica" pitchFamily="34" charset="0"/>
              </a:rPr>
              <a:t>Preventive Services: </a:t>
            </a:r>
            <a:r>
              <a:rPr lang="en-US" sz="2200" kern="1200" dirty="0" err="1" smtClean="0">
                <a:solidFill>
                  <a:schemeClr val="tx1"/>
                </a:solidFill>
                <a:latin typeface="Helvetica" pitchFamily="34" charset="0"/>
              </a:rPr>
              <a:t>myhealthfinder</a:t>
            </a:r>
            <a:endParaRPr lang="en-US" sz="2200" kern="1200" dirty="0" smtClean="0">
              <a:solidFill>
                <a:schemeClr val="tx1"/>
              </a:solidFill>
              <a:latin typeface="Helvetica" pitchFamily="34" charset="0"/>
            </a:endParaRPr>
          </a:p>
          <a:p>
            <a:pPr>
              <a:buFont typeface="Times New Roman" pitchFamily="18" charset="0"/>
              <a:buNone/>
              <a:defRPr/>
            </a:pPr>
            <a:endParaRPr lang="en-US" dirty="0" smtClean="0">
              <a:latin typeface="Helvetica" pitchFamily="34" charset="0"/>
            </a:endParaRP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7938EB3-494F-459C-888A-08EEDB0F4C65}" type="slidenum">
              <a:rPr lang="en-US" smtClean="0">
                <a:latin typeface="Helvetic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latin typeface="Helvetica"/>
              <a:cs typeface="Arial" charset="0"/>
            </a:endParaRPr>
          </a:p>
        </p:txBody>
      </p:sp>
      <p:pic>
        <p:nvPicPr>
          <p:cNvPr id="30724" name="Picture 6" descr="healthfinder_homepag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1752600"/>
            <a:ext cx="50625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Helvetica"/>
              </a:rPr>
              <a:t>Health Topics A-Z</a:t>
            </a:r>
          </a:p>
        </p:txBody>
      </p:sp>
      <p:sp>
        <p:nvSpPr>
          <p:cNvPr id="32770" name="Slide Number Placeholder 1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522A06-7002-4167-A7FD-9B4AC45E50BA}" type="slidenum">
              <a:rPr lang="en-US" smtClean="0">
                <a:latin typeface="Helvetic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Helvetica"/>
              <a:cs typeface="Arial" charset="0"/>
            </a:endParaRPr>
          </a:p>
        </p:txBody>
      </p:sp>
      <p:pic>
        <p:nvPicPr>
          <p:cNvPr id="6" name="Picture 5" descr="health topic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95400"/>
            <a:ext cx="7645400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nutritio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371600"/>
            <a:ext cx="75438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smtClean="0">
                <a:latin typeface="Helvetica"/>
                <a:ea typeface="Helvetica"/>
                <a:cs typeface="Helvetica"/>
              </a:rPr>
              <a:t>Health Topics A-Z</a:t>
            </a:r>
          </a:p>
        </p:txBody>
      </p:sp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990600" y="2286000"/>
            <a:ext cx="1066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NHLBI’s</a:t>
            </a:r>
          </a:p>
          <a:p>
            <a:r>
              <a:rPr lang="en-US" sz="1400" b="1" i="1">
                <a:solidFill>
                  <a:srgbClr val="FF0000"/>
                </a:solidFill>
              </a:rPr>
              <a:t>We Can</a:t>
            </a:r>
          </a:p>
          <a:p>
            <a:endParaRPr lang="en-US" sz="1400" b="1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62200" y="1084263"/>
            <a:ext cx="4592638" cy="5668962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990600" y="19050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NHLBI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1676400" y="2057400"/>
            <a:ext cx="838200" cy="3048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 bwMode="auto">
          <a:xfrm flipH="1" flipV="1">
            <a:off x="1828800" y="24384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823" name="TextBox 10"/>
          <p:cNvSpPr txBox="1">
            <a:spLocks noChangeArrowheads="1"/>
          </p:cNvSpPr>
          <p:nvPr/>
        </p:nvSpPr>
        <p:spPr bwMode="auto">
          <a:xfrm>
            <a:off x="7315200" y="4114800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NHLBI</a:t>
            </a:r>
          </a:p>
        </p:txBody>
      </p:sp>
      <p:cxnSp>
        <p:nvCxnSpPr>
          <p:cNvPr id="12" name="Straight Arrow Connector 11"/>
          <p:cNvCxnSpPr>
            <a:stCxn id="34823" idx="1"/>
          </p:cNvCxnSpPr>
          <p:nvPr/>
        </p:nvCxnSpPr>
        <p:spPr bwMode="auto">
          <a:xfrm flipH="1">
            <a:off x="4876800" y="4268788"/>
            <a:ext cx="2438400" cy="1508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4823" idx="1"/>
          </p:cNvCxnSpPr>
          <p:nvPr/>
        </p:nvCxnSpPr>
        <p:spPr bwMode="auto">
          <a:xfrm flipH="1" flipV="1">
            <a:off x="5257800" y="4191000"/>
            <a:ext cx="2057400" cy="777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4829" idx="3"/>
          </p:cNvCxnSpPr>
          <p:nvPr/>
        </p:nvCxnSpPr>
        <p:spPr bwMode="auto">
          <a:xfrm flipV="1">
            <a:off x="1524000" y="4648200"/>
            <a:ext cx="990600" cy="2301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4829" idx="3"/>
          </p:cNvCxnSpPr>
          <p:nvPr/>
        </p:nvCxnSpPr>
        <p:spPr bwMode="auto">
          <a:xfrm flipV="1">
            <a:off x="1524000" y="4876800"/>
            <a:ext cx="99060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34829" idx="3"/>
          </p:cNvCxnSpPr>
          <p:nvPr/>
        </p:nvCxnSpPr>
        <p:spPr bwMode="auto">
          <a:xfrm>
            <a:off x="1524000" y="4878388"/>
            <a:ext cx="990600" cy="2270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829" name="TextBox 16"/>
          <p:cNvSpPr txBox="1">
            <a:spLocks noChangeArrowheads="1"/>
          </p:cNvSpPr>
          <p:nvPr/>
        </p:nvSpPr>
        <p:spPr bwMode="auto">
          <a:xfrm>
            <a:off x="762000" y="47244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USDA</a:t>
            </a:r>
          </a:p>
        </p:txBody>
      </p:sp>
      <p:sp>
        <p:nvSpPr>
          <p:cNvPr id="34830" name="TextBox 17"/>
          <p:cNvSpPr txBox="1">
            <a:spLocks noChangeArrowheads="1"/>
          </p:cNvSpPr>
          <p:nvPr/>
        </p:nvSpPr>
        <p:spPr bwMode="auto">
          <a:xfrm>
            <a:off x="7239000" y="5715000"/>
            <a:ext cx="1752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Dietary Guidelines</a:t>
            </a:r>
          </a:p>
        </p:txBody>
      </p:sp>
      <p:sp>
        <p:nvSpPr>
          <p:cNvPr id="34831" name="TextBox 18"/>
          <p:cNvSpPr txBox="1">
            <a:spLocks noChangeArrowheads="1"/>
          </p:cNvSpPr>
          <p:nvPr/>
        </p:nvSpPr>
        <p:spPr bwMode="auto">
          <a:xfrm>
            <a:off x="7239000" y="6019800"/>
            <a:ext cx="1600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ChooseMyPlate</a:t>
            </a:r>
          </a:p>
        </p:txBody>
      </p:sp>
      <p:sp>
        <p:nvSpPr>
          <p:cNvPr id="34832" name="TextBox 19"/>
          <p:cNvSpPr txBox="1">
            <a:spLocks noChangeArrowheads="1"/>
          </p:cNvSpPr>
          <p:nvPr/>
        </p:nvSpPr>
        <p:spPr bwMode="auto">
          <a:xfrm>
            <a:off x="7239000" y="6324600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FF0000"/>
                </a:solidFill>
              </a:rPr>
              <a:t>USDA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6172200" y="5868988"/>
            <a:ext cx="1066800" cy="3032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 bwMode="auto">
          <a:xfrm flipH="1">
            <a:off x="6705600" y="6173788"/>
            <a:ext cx="533400" cy="1508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flipH="1">
            <a:off x="6324600" y="6478588"/>
            <a:ext cx="914400" cy="22701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Helvetica"/>
              </a:rPr>
              <a:t>myhealthfinder</a:t>
            </a:r>
          </a:p>
        </p:txBody>
      </p:sp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19F862-339F-494A-A4CF-2D5E8B7FF7FD}" type="slidenum">
              <a:rPr lang="en-US" smtClean="0">
                <a:latin typeface="Helvetic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Helvetica"/>
              <a:cs typeface="Arial" charset="0"/>
            </a:endParaRPr>
          </a:p>
        </p:txBody>
      </p:sp>
      <p:pic>
        <p:nvPicPr>
          <p:cNvPr id="36867" name="Picture 6" descr="myh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38798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yhf result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1524000"/>
            <a:ext cx="568325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1143000"/>
          </a:xfrm>
        </p:spPr>
        <p:txBody>
          <a:bodyPr/>
          <a:lstStyle/>
          <a:p>
            <a:r>
              <a:rPr lang="en-US" sz="4000" smtClean="0">
                <a:latin typeface="Helvetica"/>
              </a:rPr>
              <a:t>healthfinder.gov outreach strategy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12838"/>
            <a:ext cx="8229600" cy="4938712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endParaRPr lang="en-US" sz="2400" smtClean="0">
              <a:latin typeface="Helvetica"/>
            </a:endParaRPr>
          </a:p>
          <a:p>
            <a:pPr marL="273050" lvl="2" indent="-273050" eaLnBrk="1" hangingPunct="1"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200" smtClean="0">
                <a:solidFill>
                  <a:schemeClr val="tx1"/>
                </a:solidFill>
                <a:latin typeface="Helvetica"/>
              </a:rPr>
              <a:t>The mission of healthfinder is to help the public make informed health decisions by providing accurate, timely, and actionable information</a:t>
            </a:r>
          </a:p>
          <a:p>
            <a:pPr marL="730250" lvl="3" indent="-273050" eaLnBrk="1" hangingPunct="1"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Increase consumer understanding of/action upon the key principals of healthy living</a:t>
            </a:r>
          </a:p>
          <a:p>
            <a:pPr marL="730250" lvl="3" indent="-273050" eaLnBrk="1" hangingPunct="1"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Build consumer confidence that health behavior change is personally attainable</a:t>
            </a:r>
          </a:p>
          <a:p>
            <a:pPr marL="730250" lvl="3" indent="-273050" eaLnBrk="1" hangingPunct="1"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Build an online presence that supports individuals in attaining healthy living and wellness goals through accountability and encouragement</a:t>
            </a:r>
          </a:p>
          <a:p>
            <a:pPr marL="730250" lvl="3" indent="-273050" eaLnBrk="1" hangingPunct="1">
              <a:spcAft>
                <a:spcPts val="60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1800" smtClean="0">
                <a:solidFill>
                  <a:schemeClr val="tx1"/>
                </a:solidFill>
                <a:latin typeface="Helvetica"/>
              </a:rPr>
              <a:t>Provide decision support around the preventive services available to users (and covered by ACA)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CCB29F-213D-413E-B948-13583154CAFD}" type="slidenum">
              <a:rPr lang="en-US" smtClean="0">
                <a:latin typeface="Helvetica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Helvetic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3"/>
          </a:xfrm>
        </p:spPr>
        <p:txBody>
          <a:bodyPr/>
          <a:lstStyle/>
          <a:p>
            <a:r>
              <a:rPr lang="en-US" sz="3600" smtClean="0">
                <a:latin typeface="Helvetica"/>
                <a:ea typeface="MS PGothic" pitchFamily="34" charset="-128"/>
                <a:cs typeface="Helvetica"/>
              </a:rPr>
              <a:t>healthfinder Strategy Visual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304800" y="838200"/>
          <a:ext cx="82296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63" name="Picture 55" descr="HPTweetHFContent.bmp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38800" y="5029200"/>
            <a:ext cx="3078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Arrow Connector 49"/>
          <p:cNvCxnSpPr/>
          <p:nvPr/>
        </p:nvCxnSpPr>
        <p:spPr>
          <a:xfrm flipV="1">
            <a:off x="5791200" y="4038600"/>
            <a:ext cx="838200" cy="152400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5" name="Picture 47" descr="HFTweetContent.bmp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1066800"/>
            <a:ext cx="3316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6" descr="HFTweetFbook.bmp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1752600"/>
            <a:ext cx="2695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44" descr="HFSpotlight.bmp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67000" y="4495800"/>
            <a:ext cx="9969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6" descr="HPHFtweet.bmp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3400" y="6096000"/>
            <a:ext cx="293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410200" y="5562600"/>
            <a:ext cx="2286000" cy="762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</a:rPr>
              <a:t>@gohealthypeople tweet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162800" y="1752600"/>
            <a:ext cx="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334000" y="1447800"/>
            <a:ext cx="11430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477000" y="990600"/>
            <a:ext cx="1752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@healthfinder tweet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1752600" y="3962400"/>
            <a:ext cx="1600200" cy="76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HF Monthly Spotlight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971800" y="1295400"/>
            <a:ext cx="6096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75" name="Picture 62" descr="WeeklyNewsletters.bmp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2400" y="2286000"/>
            <a:ext cx="1036638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ectangle 61"/>
          <p:cNvSpPr/>
          <p:nvPr/>
        </p:nvSpPr>
        <p:spPr>
          <a:xfrm>
            <a:off x="914400" y="2667000"/>
            <a:ext cx="1219200" cy="45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Weekly Newsletters</a:t>
            </a:r>
            <a:endParaRPr lang="en-US" sz="1400" dirty="0"/>
          </a:p>
        </p:txBody>
      </p:sp>
      <p:pic>
        <p:nvPicPr>
          <p:cNvPr id="40977" name="Picture 71" descr="Facebook.bmp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086600" y="3200400"/>
            <a:ext cx="14922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4" name="Straight Arrow Connector 63"/>
          <p:cNvCxnSpPr>
            <a:stCxn id="62" idx="3"/>
          </p:cNvCxnSpPr>
          <p:nvPr/>
        </p:nvCxnSpPr>
        <p:spPr>
          <a:xfrm flipV="1">
            <a:off x="2133600" y="2895600"/>
            <a:ext cx="1066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400800" y="2590800"/>
            <a:ext cx="1600200" cy="76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Facebook community</a:t>
            </a:r>
            <a:endParaRPr lang="en-US" dirty="0"/>
          </a:p>
        </p:txBody>
      </p:sp>
      <p:pic>
        <p:nvPicPr>
          <p:cNvPr id="40980" name="Picture 79" descr="HFIntheKnow.bmp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905000" y="1066800"/>
            <a:ext cx="104298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ectangle 78"/>
          <p:cNvSpPr/>
          <p:nvPr/>
        </p:nvSpPr>
        <p:spPr>
          <a:xfrm>
            <a:off x="2209800" y="838200"/>
            <a:ext cx="1219200" cy="458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HF In the Know</a:t>
            </a:r>
            <a:endParaRPr lang="en-US" sz="1400" dirty="0"/>
          </a:p>
        </p:txBody>
      </p:sp>
      <p:cxnSp>
        <p:nvCxnSpPr>
          <p:cNvPr id="81" name="Straight Arrow Connector 80"/>
          <p:cNvCxnSpPr/>
          <p:nvPr/>
        </p:nvCxnSpPr>
        <p:spPr>
          <a:xfrm flipV="1">
            <a:off x="3352800" y="3505200"/>
            <a:ext cx="2133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657600" y="2514600"/>
            <a:ext cx="1676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Web site content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4953000" y="4038600"/>
            <a:ext cx="838200" cy="152400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3352800" y="3505200"/>
            <a:ext cx="609600" cy="762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562600" y="2971800"/>
            <a:ext cx="8382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sz="3600" smtClean="0">
                <a:latin typeface="Helvetica"/>
                <a:ea typeface="MS PGothic" pitchFamily="34" charset="-128"/>
              </a:rPr>
              <a:t>healthfinder.gov on Facebook</a:t>
            </a:r>
          </a:p>
        </p:txBody>
      </p:sp>
      <p:pic>
        <p:nvPicPr>
          <p:cNvPr id="43010" name="Picture 3" descr="healthfinderfacebook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923925"/>
            <a:ext cx="835342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Helvetica"/>
              </a:rPr>
              <a:t>Men’s Health Week  </a:t>
            </a:r>
          </a:p>
          <a:p>
            <a:r>
              <a:rPr lang="en-US" sz="1800" smtClean="0">
                <a:latin typeface="Helvetica"/>
              </a:rPr>
              <a:t>June 10 – June 14</a:t>
            </a:r>
          </a:p>
        </p:txBody>
      </p:sp>
      <p:sp>
        <p:nvSpPr>
          <p:cNvPr id="45058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smtClean="0">
                <a:latin typeface="Helvetica"/>
              </a:rPr>
              <a:t>Safety</a:t>
            </a:r>
          </a:p>
          <a:p>
            <a:r>
              <a:rPr lang="en-US" sz="1800" smtClean="0">
                <a:latin typeface="Helvetica"/>
              </a:rPr>
              <a:t>June 3 – June 7</a:t>
            </a:r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smtClean="0">
                <a:latin typeface="Helvetica"/>
                <a:ea typeface="MS PGothic" pitchFamily="34" charset="-128"/>
              </a:rPr>
              <a:t>Facebook Weekly Themes</a:t>
            </a:r>
          </a:p>
        </p:txBody>
      </p:sp>
      <p:pic>
        <p:nvPicPr>
          <p:cNvPr id="45060" name="Picture 7" descr="BHYWChallenge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362200"/>
            <a:ext cx="3411538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9" descr="BHYWChallenge-2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378075"/>
            <a:ext cx="348456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395</Words>
  <Application>Microsoft Office PowerPoint</Application>
  <PresentationFormat>On-screen Show (4:3)</PresentationFormat>
  <Paragraphs>119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Times New Roman</vt:lpstr>
      <vt:lpstr>Calibri</vt:lpstr>
      <vt:lpstr>Lucida Sans Unicode</vt:lpstr>
      <vt:lpstr>Helvetica</vt:lpstr>
      <vt:lpstr>Wingdings 3</vt:lpstr>
      <vt:lpstr>MS PGothic</vt:lpstr>
      <vt:lpstr>Courier New</vt:lpstr>
      <vt:lpstr>Default Design</vt:lpstr>
      <vt:lpstr>1_Default Design</vt:lpstr>
      <vt:lpstr>healthfinder.gov and social media</vt:lpstr>
      <vt:lpstr>healthfinder background</vt:lpstr>
      <vt:lpstr>Health Topics A-Z</vt:lpstr>
      <vt:lpstr>Health Topics A-Z</vt:lpstr>
      <vt:lpstr>myhealthfinder</vt:lpstr>
      <vt:lpstr>healthfinder.gov outreach strategy</vt:lpstr>
      <vt:lpstr>healthfinder Strategy Visual</vt:lpstr>
      <vt:lpstr>healthfinder.gov on Facebook</vt:lpstr>
      <vt:lpstr>Facebook Weekly Themes</vt:lpstr>
      <vt:lpstr>Slide 10</vt:lpstr>
      <vt:lpstr>Slide 11</vt:lpstr>
      <vt:lpstr>Outreach and Engagement</vt:lpstr>
      <vt:lpstr>Engage People Where They Are</vt:lpstr>
      <vt:lpstr>Social Media Resources</vt:lpstr>
      <vt:lpstr>Thank You</vt:lpstr>
    </vt:vector>
  </TitlesOfParts>
  <Company>DHHS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OASH Online Prevention &amp; Wellness</dc:title>
  <dc:creator>DHHS</dc:creator>
  <cp:lastModifiedBy>sparbi</cp:lastModifiedBy>
  <cp:revision>181</cp:revision>
  <dcterms:created xsi:type="dcterms:W3CDTF">2011-11-29T20:27:40Z</dcterms:created>
  <dcterms:modified xsi:type="dcterms:W3CDTF">2013-07-01T15:01:00Z</dcterms:modified>
</cp:coreProperties>
</file>