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5"/>
  </p:notesMasterIdLst>
  <p:handoutMasterIdLst>
    <p:handoutMasterId r:id="rId16"/>
  </p:handoutMasterIdLst>
  <p:sldIdLst>
    <p:sldId id="256" r:id="rId2"/>
    <p:sldId id="270" r:id="rId3"/>
    <p:sldId id="273" r:id="rId4"/>
    <p:sldId id="274" r:id="rId5"/>
    <p:sldId id="275" r:id="rId6"/>
    <p:sldId id="276" r:id="rId7"/>
    <p:sldId id="279" r:id="rId8"/>
    <p:sldId id="280" r:id="rId9"/>
    <p:sldId id="281" r:id="rId10"/>
    <p:sldId id="282" r:id="rId11"/>
    <p:sldId id="283" r:id="rId12"/>
    <p:sldId id="284" r:id="rId13"/>
    <p:sldId id="28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99"/>
    <a:srgbClr val="FF9966"/>
    <a:srgbClr val="FF0000"/>
    <a:srgbClr val="336699"/>
    <a:srgbClr val="008080"/>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571" autoAdjust="0"/>
  </p:normalViewPr>
  <p:slideViewPr>
    <p:cSldViewPr>
      <p:cViewPr>
        <p:scale>
          <a:sx n="70" d="100"/>
          <a:sy n="70" d="100"/>
        </p:scale>
        <p:origin x="-5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r>
              <a:rPr lang="en-US"/>
              <a:t>The Journey Within.... Using our Culture to connect with our Heart</a:t>
            </a: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EE65828E-6780-48E2-B04B-D116834192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F1D6BDB3-878D-4667-AE13-E9F7E62B9D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atin typeface="Cambria" pitchFamily="18"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latin typeface="Cambria"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a:prstGeom prst="rect">
            <a:avLst/>
          </a:prstGeom>
        </p:spPr>
        <p:txBody>
          <a:bodyPr>
            <a:noAutofit/>
          </a:bodyPr>
          <a:lstStyle>
            <a:lvl1pPr algn="ctr" eaLnBrk="0" hangingPunct="0">
              <a:defRPr sz="2000">
                <a:solidFill>
                  <a:srgbClr val="FFFFFF"/>
                </a:solidFill>
                <a:cs typeface="+mn-cs"/>
              </a:defRPr>
            </a:lvl1pPr>
          </a:lstStyle>
          <a:p>
            <a:pPr>
              <a:defRPr/>
            </a:pPr>
            <a:endParaRPr lang="en-US"/>
          </a:p>
        </p:txBody>
      </p:sp>
      <p:sp>
        <p:nvSpPr>
          <p:cNvPr id="10" name="Footer Placeholder 16"/>
          <p:cNvSpPr>
            <a:spLocks noGrp="1"/>
          </p:cNvSpPr>
          <p:nvPr>
            <p:ph type="ftr" sz="quarter" idx="11"/>
          </p:nvPr>
        </p:nvSpPr>
        <p:spPr>
          <a:xfrm>
            <a:off x="1066800" y="236538"/>
            <a:ext cx="6886575" cy="365125"/>
          </a:xfrm>
        </p:spPr>
        <p:txBody>
          <a:bodyPr/>
          <a:lstStyle>
            <a:lvl1pPr algn="r">
              <a:defRPr>
                <a:solidFill>
                  <a:schemeClr val="tx2"/>
                </a:solidFill>
                <a:latin typeface="Cambria" pitchFamily="18" charset="0"/>
              </a:defRPr>
            </a:lvl1pPr>
          </a:lstStyle>
          <a:p>
            <a:pPr>
              <a:defRPr/>
            </a:pPr>
            <a:r>
              <a:rPr lang="en-US"/>
              <a:t>National Compadres Network/ National Latino Father and Families Institute </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29A0A12-7C84-4A78-AE64-A3D708CC33E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atin typeface="Cambria" pitchFamily="18" charset="0"/>
              </a:defRPr>
            </a:lvl1pPr>
          </a:lstStyle>
          <a:p>
            <a:pPr>
              <a:defRPr/>
            </a:pPr>
            <a:r>
              <a:rPr lang="en-US"/>
              <a:t>National Compadres Network/ National Latino Father and Families Institute </a:t>
            </a:r>
          </a:p>
        </p:txBody>
      </p:sp>
      <p:sp>
        <p:nvSpPr>
          <p:cNvPr id="5" name="Slide Number Placeholder 5"/>
          <p:cNvSpPr>
            <a:spLocks noGrp="1"/>
          </p:cNvSpPr>
          <p:nvPr>
            <p:ph type="sldNum" sz="quarter" idx="11"/>
          </p:nvPr>
        </p:nvSpPr>
        <p:spPr/>
        <p:txBody>
          <a:bodyPr/>
          <a:lstStyle>
            <a:lvl1pPr>
              <a:defRPr/>
            </a:lvl1pPr>
          </a:lstStyle>
          <a:p>
            <a:pPr>
              <a:defRPr/>
            </a:pPr>
            <a:fld id="{04D44A77-CB8A-4B44-B7C8-9BE0687A81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a:xfrm>
            <a:off x="457200" y="6248400"/>
            <a:ext cx="5573713" cy="365125"/>
          </a:xfrm>
        </p:spPr>
        <p:txBody>
          <a:bodyPr/>
          <a:lstStyle>
            <a:lvl1pPr>
              <a:defRPr>
                <a:latin typeface="Cambria" pitchFamily="18" charset="0"/>
              </a:defRPr>
            </a:lvl1pPr>
          </a:lstStyle>
          <a:p>
            <a:pPr>
              <a:defRPr/>
            </a:pPr>
            <a:r>
              <a:rPr lang="en-US"/>
              <a:t>National Compadres Network/ National Latino Father and Families Institute </a:t>
            </a:r>
          </a:p>
        </p:txBody>
      </p:sp>
      <p:sp>
        <p:nvSpPr>
          <p:cNvPr id="8" name="Slide Number Placeholder 5"/>
          <p:cNvSpPr>
            <a:spLocks noGrp="1"/>
          </p:cNvSpPr>
          <p:nvPr>
            <p:ph type="sldNum" sz="quarter" idx="11"/>
          </p:nvPr>
        </p:nvSpPr>
        <p:spPr>
          <a:xfrm rot="5400000">
            <a:off x="5989638" y="144462"/>
            <a:ext cx="533400" cy="244475"/>
          </a:xfrm>
        </p:spPr>
        <p:txBody>
          <a:bodyPr/>
          <a:lstStyle>
            <a:lvl1pPr>
              <a:defRPr/>
            </a:lvl1pPr>
          </a:lstStyle>
          <a:p>
            <a:pPr>
              <a:defRPr/>
            </a:pPr>
            <a:fld id="{A30E2E4E-C003-4C21-8449-2F169189C4F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atin typeface="Cambria" pitchFamily="18" charset="0"/>
              </a:defRPr>
            </a:lvl1pPr>
          </a:lstStyle>
          <a:p>
            <a:pPr>
              <a:defRPr/>
            </a:pPr>
            <a:r>
              <a:rPr lang="en-US"/>
              <a:t>National Compadres Network/ National Latino Father and Families Institute </a:t>
            </a:r>
          </a:p>
        </p:txBody>
      </p:sp>
      <p:sp>
        <p:nvSpPr>
          <p:cNvPr id="5" name="Slide Number Placeholder 5"/>
          <p:cNvSpPr>
            <a:spLocks noGrp="1"/>
          </p:cNvSpPr>
          <p:nvPr>
            <p:ph type="sldNum" sz="quarter" idx="11"/>
          </p:nvPr>
        </p:nvSpPr>
        <p:spPr/>
        <p:txBody>
          <a:bodyPr/>
          <a:lstStyle>
            <a:lvl1pPr>
              <a:defRPr>
                <a:solidFill>
                  <a:srgbClr val="FFFFFF"/>
                </a:solidFill>
              </a:defRPr>
            </a:lvl1pPr>
          </a:lstStyle>
          <a:p>
            <a:pPr>
              <a:defRPr/>
            </a:pPr>
            <a:fld id="{0B1FB607-3CF8-4C0B-9049-FAE47CB2CC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Slide Number Placeholder 12"/>
          <p:cNvSpPr>
            <a:spLocks noGrp="1"/>
          </p:cNvSpPr>
          <p:nvPr>
            <p:ph type="sldNum" sz="quarter" idx="10"/>
          </p:nvPr>
        </p:nvSpPr>
        <p:spPr>
          <a:xfrm>
            <a:off x="0" y="1752600"/>
            <a:ext cx="1295400" cy="701675"/>
          </a:xfrm>
        </p:spPr>
        <p:txBody>
          <a:bodyPr>
            <a:noAutofit/>
          </a:bodyPr>
          <a:lstStyle>
            <a:lvl1pPr>
              <a:defRPr sz="2400">
                <a:solidFill>
                  <a:srgbClr val="FFFFFF"/>
                </a:solidFill>
              </a:defRPr>
            </a:lvl1pPr>
          </a:lstStyle>
          <a:p>
            <a:pPr>
              <a:defRPr/>
            </a:pPr>
            <a:fld id="{A55C5F2B-0AAF-48D1-9FFB-C370ACC246E1}" type="slidenum">
              <a:rPr lang="en-US"/>
              <a:pPr>
                <a:defRPr/>
              </a:pPr>
              <a:t>‹#›</a:t>
            </a:fld>
            <a:endParaRPr lang="en-US"/>
          </a:p>
        </p:txBody>
      </p:sp>
      <p:sp>
        <p:nvSpPr>
          <p:cNvPr id="8" name="Footer Placeholder 13"/>
          <p:cNvSpPr>
            <a:spLocks noGrp="1"/>
          </p:cNvSpPr>
          <p:nvPr>
            <p:ph type="ftr" sz="quarter" idx="11"/>
          </p:nvPr>
        </p:nvSpPr>
        <p:spPr/>
        <p:txBody>
          <a:bodyPr/>
          <a:lstStyle>
            <a:lvl1pPr>
              <a:defRPr>
                <a:latin typeface="Cambria" pitchFamily="18" charset="0"/>
              </a:defRPr>
            </a:lvl1pPr>
          </a:lstStyle>
          <a:p>
            <a:pPr>
              <a:defRPr/>
            </a:pPr>
            <a:r>
              <a:rPr lang="en-US"/>
              <a:t>National Compadres Network/ National Latino Father and Families Institute </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10"/>
          </p:nvPr>
        </p:nvSpPr>
        <p:spPr/>
        <p:txBody>
          <a:bodyPr rtlCol="0"/>
          <a:lstStyle>
            <a:lvl1pPr>
              <a:defRPr/>
            </a:lvl1pPr>
          </a:lstStyle>
          <a:p>
            <a:pPr>
              <a:defRPr/>
            </a:pPr>
            <a:fld id="{45682BA9-2DCE-4C18-B95E-6E35F3D514D6}" type="slidenum">
              <a:rPr lang="en-US"/>
              <a:pPr>
                <a:defRPr/>
              </a:pPr>
              <a:t>‹#›</a:t>
            </a:fld>
            <a:endParaRPr lang="en-US"/>
          </a:p>
        </p:txBody>
      </p:sp>
      <p:sp>
        <p:nvSpPr>
          <p:cNvPr id="6" name="Footer Placeholder 11"/>
          <p:cNvSpPr>
            <a:spLocks noGrp="1"/>
          </p:cNvSpPr>
          <p:nvPr>
            <p:ph type="ftr" sz="quarter" idx="11"/>
          </p:nvPr>
        </p:nvSpPr>
        <p:spPr/>
        <p:txBody>
          <a:bodyPr rtlCol="0"/>
          <a:lstStyle>
            <a:lvl1pPr>
              <a:defRPr/>
            </a:lvl1pPr>
          </a:lstStyle>
          <a:p>
            <a:pPr>
              <a:defRPr/>
            </a:pPr>
            <a:r>
              <a:rPr lang="en-US"/>
              <a:t>National Compadres Network/ National Latino Father and Families Institute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a:xfrm>
            <a:off x="6096000" y="6248400"/>
            <a:ext cx="2667000" cy="365125"/>
          </a:xfrm>
          <a:prstGeom prst="rect">
            <a:avLst/>
          </a:prstGeom>
        </p:spPr>
        <p:txBody>
          <a:bodyPr rtlCol="0"/>
          <a:lstStyle>
            <a:lvl1pPr eaLnBrk="0" hangingPunct="0">
              <a:defRPr>
                <a:cs typeface="+mn-cs"/>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AD0311A8-39E1-46B8-9118-2FEB94995D1F}"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EMQ FamliesFirst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atin typeface="Cambria" pitchFamily="18" charset="0"/>
              </a:defRPr>
            </a:lvl1pPr>
          </a:lstStyle>
          <a:p>
            <a:pPr>
              <a:defRPr/>
            </a:pPr>
            <a:r>
              <a:rPr lang="en-US"/>
              <a:t>National Compadres Network/ National Latino Father and Families Institute </a:t>
            </a:r>
          </a:p>
        </p:txBody>
      </p:sp>
      <p:sp>
        <p:nvSpPr>
          <p:cNvPr id="4" name="Slide Number Placeholder 4"/>
          <p:cNvSpPr>
            <a:spLocks noGrp="1"/>
          </p:cNvSpPr>
          <p:nvPr>
            <p:ph type="sldNum" sz="quarter" idx="11"/>
          </p:nvPr>
        </p:nvSpPr>
        <p:spPr/>
        <p:txBody>
          <a:bodyPr/>
          <a:lstStyle>
            <a:lvl1pPr>
              <a:defRPr>
                <a:solidFill>
                  <a:srgbClr val="FFFFFF"/>
                </a:solidFill>
              </a:defRPr>
            </a:lvl1pPr>
          </a:lstStyle>
          <a:p>
            <a:pPr>
              <a:defRPr/>
            </a:pPr>
            <a:fld id="{6103D596-D91B-4BE7-8F32-8EFAC84391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atin typeface="Cambria" pitchFamily="18" charset="0"/>
              </a:defRPr>
            </a:lvl1pPr>
          </a:lstStyle>
          <a:p>
            <a:pPr>
              <a:defRPr/>
            </a:pPr>
            <a:r>
              <a:rPr lang="en-US"/>
              <a:t>National Compadres Network/ National Latino Father and Families Institute </a:t>
            </a:r>
          </a:p>
        </p:txBody>
      </p:sp>
      <p:sp>
        <p:nvSpPr>
          <p:cNvPr id="3" name="Slide Number Placeholder 3"/>
          <p:cNvSpPr>
            <a:spLocks noGrp="1"/>
          </p:cNvSpPr>
          <p:nvPr>
            <p:ph type="sldNum" sz="quarter" idx="11"/>
          </p:nvPr>
        </p:nvSpPr>
        <p:spPr>
          <a:xfrm>
            <a:off x="0" y="6248400"/>
            <a:ext cx="533400" cy="381000"/>
          </a:xfrm>
        </p:spPr>
        <p:txBody>
          <a:bodyPr/>
          <a:lstStyle>
            <a:lvl1pPr>
              <a:defRPr>
                <a:solidFill>
                  <a:schemeClr val="tx2"/>
                </a:solidFill>
              </a:defRPr>
            </a:lvl1pPr>
          </a:lstStyle>
          <a:p>
            <a:pPr>
              <a:defRPr/>
            </a:pPr>
            <a:fld id="{2C6C08E0-C18D-4D34-BA4E-6C6016D714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p:txBody>
          <a:bodyPr/>
          <a:lstStyle>
            <a:lvl1pPr>
              <a:defRPr>
                <a:latin typeface="Cambria" pitchFamily="18" charset="0"/>
              </a:defRPr>
            </a:lvl1pPr>
          </a:lstStyle>
          <a:p>
            <a:pPr>
              <a:defRPr/>
            </a:pPr>
            <a:r>
              <a:rPr lang="en-US"/>
              <a:t>National Compadres Network/ National Latino Father and Families Institute </a:t>
            </a:r>
          </a:p>
        </p:txBody>
      </p:sp>
      <p:sp>
        <p:nvSpPr>
          <p:cNvPr id="6" name="Slide Number Placeholder 6"/>
          <p:cNvSpPr>
            <a:spLocks noGrp="1"/>
          </p:cNvSpPr>
          <p:nvPr>
            <p:ph type="sldNum" sz="quarter" idx="11"/>
          </p:nvPr>
        </p:nvSpPr>
        <p:spPr/>
        <p:txBody>
          <a:bodyPr/>
          <a:lstStyle>
            <a:lvl1pPr>
              <a:defRPr>
                <a:solidFill>
                  <a:srgbClr val="FFFFFF"/>
                </a:solidFill>
              </a:defRPr>
            </a:lvl1pPr>
          </a:lstStyle>
          <a:p>
            <a:pPr>
              <a:defRPr/>
            </a:pPr>
            <a:fld id="{C93A9048-1D55-4871-8951-B2E42D35AC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Slide Number Placeholder 12"/>
          <p:cNvSpPr>
            <a:spLocks noGrp="1"/>
          </p:cNvSpPr>
          <p:nvPr>
            <p:ph type="sldNum" sz="quarter" idx="10"/>
          </p:nvPr>
        </p:nvSpPr>
        <p:spPr>
          <a:xfrm>
            <a:off x="0" y="4667250"/>
            <a:ext cx="1447800" cy="663575"/>
          </a:xfrm>
        </p:spPr>
        <p:txBody>
          <a:bodyPr rtlCol="0"/>
          <a:lstStyle>
            <a:lvl1pPr>
              <a:defRPr sz="2800"/>
            </a:lvl1pPr>
          </a:lstStyle>
          <a:p>
            <a:pPr>
              <a:defRPr/>
            </a:pPr>
            <a:fld id="{00B002AE-9509-4F82-8E06-24A86F144FA9}" type="slidenum">
              <a:rPr lang="en-US"/>
              <a:pPr>
                <a:defRPr/>
              </a:pPr>
              <a:t>‹#›</a:t>
            </a:fld>
            <a:endParaRPr lang="en-US"/>
          </a:p>
        </p:txBody>
      </p:sp>
      <p:sp>
        <p:nvSpPr>
          <p:cNvPr id="10" name="Footer Placeholder 13"/>
          <p:cNvSpPr>
            <a:spLocks noGrp="1"/>
          </p:cNvSpPr>
          <p:nvPr>
            <p:ph type="ftr" sz="quarter" idx="11"/>
          </p:nvPr>
        </p:nvSpPr>
        <p:spPr>
          <a:xfrm>
            <a:off x="1600200" y="6248400"/>
            <a:ext cx="7315200" cy="365125"/>
          </a:xfrm>
        </p:spPr>
        <p:txBody>
          <a:bodyPr rtlCol="0"/>
          <a:lstStyle>
            <a:lvl1pPr>
              <a:defRPr>
                <a:latin typeface="Cambria" pitchFamily="18" charset="0"/>
              </a:defRPr>
            </a:lvl1pPr>
          </a:lstStyle>
          <a:p>
            <a:pPr>
              <a:defRPr/>
            </a:pPr>
            <a:r>
              <a:rPr lang="en-US"/>
              <a:t>National Compadres Network/ National Latino Father and Families Institute </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609600" y="6248400"/>
            <a:ext cx="8229600" cy="365125"/>
          </a:xfrm>
          <a:prstGeom prst="rect">
            <a:avLst/>
          </a:prstGeom>
        </p:spPr>
        <p:txBody>
          <a:bodyPr vert="horz" anchor="ctr"/>
          <a:lstStyle>
            <a:lvl1pPr algn="r" eaLnBrk="1" latinLnBrk="0" hangingPunct="1">
              <a:defRPr kumimoji="0" sz="1400">
                <a:solidFill>
                  <a:schemeClr val="tx2"/>
                </a:solidFill>
                <a:cs typeface="+mn-cs"/>
              </a:defRPr>
            </a:lvl1pPr>
          </a:lstStyle>
          <a:p>
            <a:pPr>
              <a:defRPr/>
            </a:pPr>
            <a:r>
              <a:rPr lang="en-US"/>
              <a:t>National Compadres Network/ National Latino Father and Families Institute </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cs typeface="+mn-cs"/>
              </a:defRPr>
            </a:lvl1pPr>
          </a:lstStyle>
          <a:p>
            <a:pPr>
              <a:defRPr/>
            </a:pPr>
            <a:fld id="{B8B7A6AA-9EF4-4FF0-B664-AAE5FAF514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dt="0"/>
  <p:txStyles>
    <p:titleStyle>
      <a:lvl1pPr algn="l" rtl="0" eaLnBrk="0" fontAlgn="base" hangingPunct="0">
        <a:spcBef>
          <a:spcPct val="0"/>
        </a:spcBef>
        <a:spcAft>
          <a:spcPct val="0"/>
        </a:spcAft>
        <a:defRPr sz="4400" kern="1200">
          <a:solidFill>
            <a:schemeClr val="tx2"/>
          </a:solidFill>
          <a:latin typeface="Cambria" pitchFamily="18" charset="0"/>
          <a:ea typeface="+mj-ea"/>
          <a:cs typeface="+mj-cs"/>
        </a:defRPr>
      </a:lvl1pPr>
      <a:lvl2pPr algn="l" rtl="0" eaLnBrk="0" fontAlgn="base" hangingPunct="0">
        <a:spcBef>
          <a:spcPct val="0"/>
        </a:spcBef>
        <a:spcAft>
          <a:spcPct val="0"/>
        </a:spcAft>
        <a:defRPr sz="4400">
          <a:solidFill>
            <a:schemeClr val="tx2"/>
          </a:solidFill>
          <a:latin typeface="Cambria" pitchFamily="18" charset="0"/>
        </a:defRPr>
      </a:lvl2pPr>
      <a:lvl3pPr algn="l" rtl="0" eaLnBrk="0" fontAlgn="base" hangingPunct="0">
        <a:spcBef>
          <a:spcPct val="0"/>
        </a:spcBef>
        <a:spcAft>
          <a:spcPct val="0"/>
        </a:spcAft>
        <a:defRPr sz="4400">
          <a:solidFill>
            <a:schemeClr val="tx2"/>
          </a:solidFill>
          <a:latin typeface="Cambria" pitchFamily="18" charset="0"/>
        </a:defRPr>
      </a:lvl3pPr>
      <a:lvl4pPr algn="l" rtl="0" eaLnBrk="0" fontAlgn="base" hangingPunct="0">
        <a:spcBef>
          <a:spcPct val="0"/>
        </a:spcBef>
        <a:spcAft>
          <a:spcPct val="0"/>
        </a:spcAft>
        <a:defRPr sz="4400">
          <a:solidFill>
            <a:schemeClr val="tx2"/>
          </a:solidFill>
          <a:latin typeface="Cambria" pitchFamily="18" charset="0"/>
        </a:defRPr>
      </a:lvl4pPr>
      <a:lvl5pPr algn="l" rtl="0" eaLnBrk="0" fontAlgn="base" hangingPunct="0">
        <a:spcBef>
          <a:spcPct val="0"/>
        </a:spcBef>
        <a:spcAft>
          <a:spcPct val="0"/>
        </a:spcAft>
        <a:defRPr sz="4400">
          <a:solidFill>
            <a:schemeClr val="tx2"/>
          </a:solidFill>
          <a:latin typeface="Cambria" pitchFamily="18" charset="0"/>
        </a:defRPr>
      </a:lvl5pPr>
      <a:lvl6pPr marL="457200" algn="l" rtl="0" fontAlgn="base">
        <a:spcBef>
          <a:spcPct val="0"/>
        </a:spcBef>
        <a:spcAft>
          <a:spcPct val="0"/>
        </a:spcAft>
        <a:defRPr sz="4400">
          <a:solidFill>
            <a:schemeClr val="tx2"/>
          </a:solidFill>
          <a:latin typeface="Cambria" pitchFamily="18" charset="0"/>
        </a:defRPr>
      </a:lvl6pPr>
      <a:lvl7pPr marL="914400" algn="l" rtl="0" fontAlgn="base">
        <a:spcBef>
          <a:spcPct val="0"/>
        </a:spcBef>
        <a:spcAft>
          <a:spcPct val="0"/>
        </a:spcAft>
        <a:defRPr sz="4400">
          <a:solidFill>
            <a:schemeClr val="tx2"/>
          </a:solidFill>
          <a:latin typeface="Cambria" pitchFamily="18" charset="0"/>
        </a:defRPr>
      </a:lvl7pPr>
      <a:lvl8pPr marL="1371600" algn="l" rtl="0" fontAlgn="base">
        <a:spcBef>
          <a:spcPct val="0"/>
        </a:spcBef>
        <a:spcAft>
          <a:spcPct val="0"/>
        </a:spcAft>
        <a:defRPr sz="4400">
          <a:solidFill>
            <a:schemeClr val="tx2"/>
          </a:solidFill>
          <a:latin typeface="Cambria" pitchFamily="18" charset="0"/>
        </a:defRPr>
      </a:lvl8pPr>
      <a:lvl9pPr marL="1828800" algn="l" rtl="0" fontAlgn="base">
        <a:spcBef>
          <a:spcPct val="0"/>
        </a:spcBef>
        <a:spcAft>
          <a:spcPct val="0"/>
        </a:spcAft>
        <a:defRPr sz="4400">
          <a:solidFill>
            <a:schemeClr val="tx2"/>
          </a:solidFill>
          <a:latin typeface="Cambria" pitchFamily="18"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Cambria" pitchFamily="18" charset="0"/>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Cambria" pitchFamily="18" charset="0"/>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Cambria" pitchFamily="18" charset="0"/>
          <a:ea typeface="+mn-ea"/>
          <a:cs typeface="+mn-cs"/>
        </a:defRPr>
      </a:lvl3pPr>
      <a:lvl4pPr marL="1371600" indent="-228600" algn="l" rtl="0" eaLnBrk="0" fontAlgn="base" hangingPunct="0">
        <a:spcBef>
          <a:spcPts val="400"/>
        </a:spcBef>
        <a:spcAft>
          <a:spcPct val="0"/>
        </a:spcAft>
        <a:buClr>
          <a:srgbClr val="B58B80"/>
        </a:buClr>
        <a:buSzPct val="75000"/>
        <a:buFont typeface="Wingdings" pitchFamily="2" charset="2"/>
        <a:buChar char=""/>
        <a:defRPr sz="2000" kern="1200">
          <a:solidFill>
            <a:schemeClr val="tx1"/>
          </a:solidFill>
          <a:latin typeface="Cambria" pitchFamily="18" charset="0"/>
          <a:ea typeface="+mn-ea"/>
          <a:cs typeface="+mn-cs"/>
        </a:defRPr>
      </a:lvl4pPr>
      <a:lvl5pPr marL="1828800" indent="-228600" algn="l" rtl="0" eaLnBrk="0" fontAlgn="base" hangingPunct="0">
        <a:spcBef>
          <a:spcPts val="400"/>
        </a:spcBef>
        <a:spcAft>
          <a:spcPct val="0"/>
        </a:spcAft>
        <a:buClr>
          <a:srgbClr val="C3986D"/>
        </a:buClr>
        <a:buSzPct val="65000"/>
        <a:buFont typeface="Wingdings" pitchFamily="2" charset="2"/>
        <a:buChar char=""/>
        <a:defRPr sz="2000" kern="1200">
          <a:solidFill>
            <a:schemeClr val="tx1"/>
          </a:solidFill>
          <a:latin typeface="Cambria" pitchFamily="18"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228600" y="762000"/>
            <a:ext cx="8686800" cy="2133600"/>
          </a:xfrm>
          <a:solidFill>
            <a:srgbClr val="336699"/>
          </a:solidFill>
          <a:ln w="3175">
            <a:solidFill>
              <a:schemeClr val="tx1"/>
            </a:solidFill>
          </a:ln>
        </p:spPr>
        <p:txBody>
          <a:bodyPr>
            <a:normAutofit/>
          </a:bodyPr>
          <a:lstStyle/>
          <a:p>
            <a:pPr algn="ctr" eaLnBrk="1" fontAlgn="auto" hangingPunct="1">
              <a:spcAft>
                <a:spcPts val="0"/>
              </a:spcAft>
              <a:defRPr/>
            </a:pPr>
            <a:r>
              <a:rPr lang="en-US" sz="4000" dirty="0"/>
              <a:t>Fathers Speak Up: From Teen Fathers to Community Leaders</a:t>
            </a:r>
            <a:endParaRPr lang="en-US" sz="3800" b="1" dirty="0"/>
          </a:p>
        </p:txBody>
      </p:sp>
      <p:sp>
        <p:nvSpPr>
          <p:cNvPr id="4103" name="Rectangle 7"/>
          <p:cNvSpPr>
            <a:spLocks noGrp="1" noChangeArrowheads="1"/>
          </p:cNvSpPr>
          <p:nvPr>
            <p:ph type="subTitle" idx="1"/>
          </p:nvPr>
        </p:nvSpPr>
        <p:spPr>
          <a:xfrm>
            <a:off x="0" y="3351213"/>
            <a:ext cx="8534400" cy="2895600"/>
          </a:xfrm>
          <a:effectLst>
            <a:outerShdw dist="35921" dir="2700000" algn="ctr" rotWithShape="0">
              <a:srgbClr val="FF0000">
                <a:alpha val="50000"/>
              </a:srgbClr>
            </a:outerShdw>
          </a:effectLst>
        </p:spPr>
        <p:txBody>
          <a:bodyPr/>
          <a:lstStyle/>
          <a:p>
            <a:pPr eaLnBrk="1" fontAlgn="auto" hangingPunct="1">
              <a:spcAft>
                <a:spcPts val="0"/>
              </a:spcAft>
              <a:buFont typeface="Wingdings"/>
              <a:buNone/>
              <a:defRPr/>
            </a:pPr>
            <a:r>
              <a:rPr lang="en-US" sz="2400" dirty="0" smtClean="0"/>
              <a:t>Moderator: Hector Sanchez-Flores </a:t>
            </a:r>
          </a:p>
          <a:p>
            <a:pPr eaLnBrk="1" fontAlgn="auto" hangingPunct="1">
              <a:spcAft>
                <a:spcPts val="0"/>
              </a:spcAft>
              <a:buFont typeface="Wingdings"/>
              <a:buNone/>
              <a:defRPr/>
            </a:pPr>
            <a:r>
              <a:rPr lang="en-US" sz="2400" dirty="0" smtClean="0"/>
              <a:t>and panelist from the</a:t>
            </a:r>
            <a:endParaRPr lang="en-US" sz="2400" dirty="0"/>
          </a:p>
          <a:p>
            <a:pPr eaLnBrk="1" fontAlgn="auto" hangingPunct="1">
              <a:spcBef>
                <a:spcPct val="50000"/>
              </a:spcBef>
              <a:spcAft>
                <a:spcPts val="0"/>
              </a:spcAft>
              <a:buClr>
                <a:schemeClr val="bg1"/>
              </a:buClr>
              <a:buSzTx/>
              <a:buFontTx/>
              <a:buNone/>
              <a:defRPr/>
            </a:pPr>
            <a:r>
              <a:rPr lang="en-US" sz="2400" dirty="0" smtClean="0"/>
              <a:t>National Compadres Network/ </a:t>
            </a:r>
          </a:p>
          <a:p>
            <a:pPr eaLnBrk="1" fontAlgn="auto" hangingPunct="1">
              <a:spcBef>
                <a:spcPct val="50000"/>
              </a:spcBef>
              <a:spcAft>
                <a:spcPts val="0"/>
              </a:spcAft>
              <a:buClr>
                <a:schemeClr val="bg1"/>
              </a:buClr>
              <a:buSzTx/>
              <a:buFontTx/>
              <a:buNone/>
              <a:defRPr/>
            </a:pPr>
            <a:r>
              <a:rPr lang="en-US" sz="2400" dirty="0" smtClean="0"/>
              <a:t>National Latino Father and Families Institute</a:t>
            </a:r>
          </a:p>
          <a:p>
            <a:pPr eaLnBrk="1" fontAlgn="auto" hangingPunct="1">
              <a:spcBef>
                <a:spcPct val="50000"/>
              </a:spcBef>
              <a:spcAft>
                <a:spcPts val="0"/>
              </a:spcAft>
              <a:buClr>
                <a:schemeClr val="bg1"/>
              </a:buClr>
              <a:buSzTx/>
              <a:buFontTx/>
              <a:buNone/>
              <a:defRPr/>
            </a:pPr>
            <a:r>
              <a:rPr lang="en-US" sz="2400" dirty="0" smtClean="0"/>
              <a:t>May 30, 2013</a:t>
            </a:r>
            <a:endParaRPr lang="en-US" sz="2400" dirty="0"/>
          </a:p>
          <a:p>
            <a:pPr eaLnBrk="1" fontAlgn="auto" hangingPunct="1">
              <a:spcAft>
                <a:spcPts val="0"/>
              </a:spcAft>
              <a:buFont typeface="Wingdings"/>
              <a:buNone/>
              <a:defRPr/>
            </a:pPr>
            <a:endParaRPr lang="en-US" dirty="0"/>
          </a:p>
        </p:txBody>
      </p:sp>
      <p:sp>
        <p:nvSpPr>
          <p:cNvPr id="15363" name="Rectangle 69"/>
          <p:cNvSpPr>
            <a:spLocks noGrp="1" noChangeArrowheads="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Family and Youth Services Bureau’s Annual Adolescent Pregnancy Prevention Conference for State, Tribal and Competitive Personal Responsibility Education Program (PREP) and Abstinence Education Program Grantees</a:t>
            </a:r>
          </a:p>
        </p:txBody>
      </p:sp>
      <p:sp>
        <p:nvSpPr>
          <p:cNvPr id="15364" name="Rectangle 70"/>
          <p:cNvSpPr>
            <a:spLocks noGrp="1" noChangeArrowheads="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E76D3F90-E163-480B-AD4B-2730ED23856D}" type="slidenum">
              <a:rPr lang="en-US" smtClean="0">
                <a:cs typeface="Arial" charset="0"/>
              </a:rPr>
              <a:pPr/>
              <a:t>1</a:t>
            </a:fld>
            <a:endParaRPr lang="en-US" smtClean="0">
              <a:cs typeface="Arial" charset="0"/>
            </a:endParaRPr>
          </a:p>
        </p:txBody>
      </p:sp>
      <p:pic>
        <p:nvPicPr>
          <p:cNvPr id="15365" name="Picture 1"/>
          <p:cNvPicPr>
            <a:picLocks noChangeAspect="1"/>
          </p:cNvPicPr>
          <p:nvPr/>
        </p:nvPicPr>
        <p:blipFill>
          <a:blip r:embed="rId2"/>
          <a:srcRect/>
          <a:stretch>
            <a:fillRect/>
          </a:stretch>
        </p:blipFill>
        <p:spPr bwMode="auto">
          <a:xfrm>
            <a:off x="5953125" y="2967038"/>
            <a:ext cx="2957513" cy="2982912"/>
          </a:xfrm>
          <a:prstGeom prst="rect">
            <a:avLst/>
          </a:prstGeom>
          <a:noFill/>
          <a:ln w="9525">
            <a:noFill/>
            <a:miter lim="800000"/>
            <a:headEnd/>
            <a:tailEnd/>
          </a:ln>
        </p:spPr>
      </p:pic>
      <p:sp>
        <p:nvSpPr>
          <p:cNvPr id="15366" name="TextBox 2"/>
          <p:cNvSpPr txBox="1">
            <a:spLocks noChangeArrowheads="1"/>
          </p:cNvSpPr>
          <p:nvPr/>
        </p:nvSpPr>
        <p:spPr bwMode="auto">
          <a:xfrm>
            <a:off x="2438400" y="6248400"/>
            <a:ext cx="6477000" cy="381000"/>
          </a:xfrm>
          <a:prstGeom prst="rect">
            <a:avLst/>
          </a:prstGeom>
          <a:noFill/>
          <a:ln w="9525">
            <a:noFill/>
            <a:miter lim="800000"/>
            <a:headEnd/>
            <a:tailEnd/>
          </a:ln>
        </p:spPr>
        <p:txBody>
          <a:bodyPr>
            <a:spAutoFit/>
          </a:bodyPr>
          <a:lstStyle/>
          <a:p>
            <a:pPr eaLnBrk="0" hangingPunct="0"/>
            <a:r>
              <a:rPr lang="en-US">
                <a:solidFill>
                  <a:schemeClr val="bg1"/>
                </a:solidFill>
              </a:rPr>
              <a:t>Elders Speak Up… Fathers Stand Up… Young Men Show Up</a:t>
            </a:r>
          </a:p>
        </p:txBody>
      </p:sp>
      <p:pic>
        <p:nvPicPr>
          <p:cNvPr id="15367" name="Picture 2" descr="C:\Users\ljmorris\Desktop\DHHS logo.PNG"/>
          <p:cNvPicPr>
            <a:picLocks noChangeAspect="1" noChangeArrowheads="1"/>
          </p:cNvPicPr>
          <p:nvPr/>
        </p:nvPicPr>
        <p:blipFill>
          <a:blip r:embed="rId3"/>
          <a:srcRect/>
          <a:stretch>
            <a:fillRect/>
          </a:stretch>
        </p:blipFill>
        <p:spPr bwMode="auto">
          <a:xfrm>
            <a:off x="-23813" y="6002338"/>
            <a:ext cx="1054101" cy="855662"/>
          </a:xfrm>
          <a:prstGeom prst="rect">
            <a:avLst/>
          </a:prstGeom>
          <a:noFill/>
          <a:ln w="9525">
            <a:noFill/>
            <a:miter lim="800000"/>
            <a:headEnd/>
            <a:tailEnd/>
          </a:ln>
        </p:spPr>
      </p:pic>
      <p:pic>
        <p:nvPicPr>
          <p:cNvPr id="15368" name="Picture 3" descr="C:\Users\ljmorris\Desktop\fysb logo.PNG"/>
          <p:cNvPicPr>
            <a:picLocks noChangeAspect="1" noChangeArrowheads="1"/>
          </p:cNvPicPr>
          <p:nvPr/>
        </p:nvPicPr>
        <p:blipFill>
          <a:blip r:embed="rId4"/>
          <a:srcRect/>
          <a:stretch>
            <a:fillRect/>
          </a:stretch>
        </p:blipFill>
        <p:spPr bwMode="auto">
          <a:xfrm>
            <a:off x="968375" y="6002338"/>
            <a:ext cx="1468438" cy="855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pPr eaLnBrk="1" hangingPunct="1"/>
            <a:r>
              <a:rPr lang="en-US" smtClean="0">
                <a:solidFill>
                  <a:srgbClr val="000000"/>
                </a:solidFill>
              </a:rPr>
              <a:t>National Compadres Network</a:t>
            </a:r>
          </a:p>
        </p:txBody>
      </p:sp>
      <p:sp>
        <p:nvSpPr>
          <p:cNvPr id="3" name="Content Placeholder 2"/>
          <p:cNvSpPr>
            <a:spLocks noGrp="1"/>
          </p:cNvSpPr>
          <p:nvPr>
            <p:ph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None/>
              <a:defRPr/>
            </a:pPr>
            <a:r>
              <a:rPr lang="en-US" b="1" dirty="0" smtClean="0"/>
              <a:t>		</a:t>
            </a:r>
            <a:r>
              <a:rPr lang="en-US" sz="2600" dirty="0" smtClean="0">
                <a:solidFill>
                  <a:srgbClr val="000000"/>
                </a:solidFill>
              </a:rPr>
              <a:t>The National </a:t>
            </a:r>
            <a:r>
              <a:rPr lang="en-US" sz="2600" dirty="0" err="1" smtClean="0">
                <a:solidFill>
                  <a:srgbClr val="000000"/>
                </a:solidFill>
              </a:rPr>
              <a:t>Compadres</a:t>
            </a:r>
            <a:r>
              <a:rPr lang="en-US" sz="2600" dirty="0" smtClean="0">
                <a:solidFill>
                  <a:srgbClr val="000000"/>
                </a:solidFill>
              </a:rPr>
              <a:t> Network is a national effort whose focus is the reinforcement of positive involvement of Latino Males in the lives of their families, communities and society.</a:t>
            </a:r>
          </a:p>
          <a:p>
            <a:pPr marL="320040" indent="-320040" eaLnBrk="1" fontAlgn="auto" hangingPunct="1">
              <a:spcAft>
                <a:spcPts val="0"/>
              </a:spcAft>
              <a:buFont typeface="Wingdings"/>
              <a:buNone/>
              <a:defRPr/>
            </a:pPr>
            <a:r>
              <a:rPr lang="en-US" sz="2600" dirty="0" smtClean="0">
                <a:solidFill>
                  <a:srgbClr val="000000"/>
                </a:solidFill>
              </a:rPr>
              <a:t>	Based on the principles of “Un Hombre Noble” (A Noble Man), the mission of the National </a:t>
            </a:r>
            <a:r>
              <a:rPr lang="en-US" sz="2600" dirty="0" err="1" smtClean="0">
                <a:solidFill>
                  <a:srgbClr val="000000"/>
                </a:solidFill>
              </a:rPr>
              <a:t>Compadres</a:t>
            </a:r>
            <a:r>
              <a:rPr lang="en-US" sz="2600" dirty="0" smtClean="0">
                <a:solidFill>
                  <a:srgbClr val="000000"/>
                </a:solidFill>
              </a:rPr>
              <a:t> Network is to strengthen, rebalance, and redevelop the traditional Chicano/Latino “</a:t>
            </a:r>
            <a:r>
              <a:rPr lang="en-US" sz="2600" dirty="0" err="1" smtClean="0">
                <a:solidFill>
                  <a:srgbClr val="000000"/>
                </a:solidFill>
              </a:rPr>
              <a:t>compadre</a:t>
            </a:r>
            <a:r>
              <a:rPr lang="en-US" sz="2600" dirty="0" smtClean="0">
                <a:solidFill>
                  <a:srgbClr val="000000"/>
                </a:solidFill>
              </a:rPr>
              <a:t>” extended family system by encouraging, supporting and re-rooting the positive involvement of males in our families and community and preventing/reducing the incidence of alcohol, substance abuse, family/community violence and other oppressive behaviors.</a:t>
            </a:r>
          </a:p>
          <a:p>
            <a:pPr marL="320040" indent="-320040" eaLnBrk="1" fontAlgn="auto" hangingPunct="1">
              <a:spcAft>
                <a:spcPts val="0"/>
              </a:spcAft>
              <a:buFont typeface="Wingdings"/>
              <a:buChar char=""/>
              <a:defRPr/>
            </a:pPr>
            <a:endParaRPr lang="en-US" sz="2600" dirty="0"/>
          </a:p>
        </p:txBody>
      </p:sp>
      <p:sp>
        <p:nvSpPr>
          <p:cNvPr id="24579" name="Footer Placeholder 3"/>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Tello © 2010</a:t>
            </a:r>
          </a:p>
        </p:txBody>
      </p:sp>
      <p:sp>
        <p:nvSpPr>
          <p:cNvPr id="5" name="Slide Number Placeholder 3"/>
          <p:cNvSpPr>
            <a:spLocks noGrp="1"/>
          </p:cNvSpPr>
          <p:nvPr>
            <p:ph type="sldNum" sz="quarter" idx="11"/>
          </p:nvPr>
        </p:nvSpPr>
        <p:spPr/>
        <p:txBody>
          <a:bodyPr>
            <a:normAutofit fontScale="85000" lnSpcReduction="20000"/>
          </a:bodyPr>
          <a:lstStyle/>
          <a:p>
            <a:pPr>
              <a:defRPr/>
            </a:pPr>
            <a:fld id="{D2345DFA-8A0B-4E01-865F-C5FA06CB67A7}" type="slidenum">
              <a:rPr lang="en-US"/>
              <a:pPr>
                <a:defRPr/>
              </a:pPr>
              <a:t>10</a:t>
            </a:fld>
            <a:endParaRPr lang="en-US"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sz="4000" dirty="0" smtClean="0">
                <a:solidFill>
                  <a:srgbClr val="000000"/>
                </a:solidFill>
              </a:rPr>
              <a:t>National Latino Fatherhood and Family Institute</a:t>
            </a:r>
            <a:endParaRPr lang="en-US" sz="4000" dirty="0">
              <a:solidFill>
                <a:srgbClr val="000000"/>
              </a:solidFill>
            </a:endParaRPr>
          </a:p>
        </p:txBody>
      </p:sp>
      <p:sp>
        <p:nvSpPr>
          <p:cNvPr id="25602" name="Content Placeholder 2"/>
          <p:cNvSpPr>
            <a:spLocks noGrp="1"/>
          </p:cNvSpPr>
          <p:nvPr>
            <p:ph idx="1"/>
          </p:nvPr>
        </p:nvSpPr>
        <p:spPr>
          <a:xfrm>
            <a:off x="612775" y="1600200"/>
            <a:ext cx="8153400" cy="4495800"/>
          </a:xfrm>
        </p:spPr>
        <p:txBody>
          <a:bodyPr/>
          <a:lstStyle/>
          <a:p>
            <a:pPr eaLnBrk="1" hangingPunct="1">
              <a:buFont typeface="Wingdings" pitchFamily="2" charset="2"/>
              <a:buNone/>
            </a:pPr>
            <a:r>
              <a:rPr lang="en-US" sz="3000" smtClean="0">
                <a:solidFill>
                  <a:srgbClr val="000000"/>
                </a:solidFill>
              </a:rPr>
              <a:t>The National Latino Fatherhood and Family Institute brings together nationally recognized leaders in the fields of Latino health, education, social services, and community outreach. Our mission is to build upon Latino cultural strengths and traditions and offer a path for men of all ages to become </a:t>
            </a:r>
            <a:r>
              <a:rPr lang="en-US" sz="3000" b="1" smtClean="0">
                <a:solidFill>
                  <a:srgbClr val="000000"/>
                </a:solidFill>
              </a:rPr>
              <a:t>Un Hombre Noble,</a:t>
            </a:r>
            <a:r>
              <a:rPr lang="en-US" sz="3000" smtClean="0">
                <a:solidFill>
                  <a:srgbClr val="000000"/>
                </a:solidFill>
              </a:rPr>
              <a:t> or </a:t>
            </a:r>
            <a:r>
              <a:rPr lang="en-US" sz="3000" b="1" smtClean="0">
                <a:solidFill>
                  <a:srgbClr val="000000"/>
                </a:solidFill>
              </a:rPr>
              <a:t>A Noble Man</a:t>
            </a:r>
            <a:r>
              <a:rPr lang="en-US" sz="3000" smtClean="0">
                <a:solidFill>
                  <a:srgbClr val="000000"/>
                </a:solidFill>
              </a:rPr>
              <a:t>.</a:t>
            </a:r>
          </a:p>
          <a:p>
            <a:pPr eaLnBrk="1" hangingPunct="1"/>
            <a:endParaRPr lang="en-US" smtClean="0"/>
          </a:p>
        </p:txBody>
      </p:sp>
      <p:sp>
        <p:nvSpPr>
          <p:cNvPr id="25603" name="Footer Placeholder 3"/>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Tello © 2010</a:t>
            </a:r>
          </a:p>
        </p:txBody>
      </p:sp>
      <p:sp>
        <p:nvSpPr>
          <p:cNvPr id="5" name="Slide Number Placeholder 3"/>
          <p:cNvSpPr>
            <a:spLocks noGrp="1"/>
          </p:cNvSpPr>
          <p:nvPr>
            <p:ph type="sldNum" sz="quarter" idx="11"/>
          </p:nvPr>
        </p:nvSpPr>
        <p:spPr/>
        <p:txBody>
          <a:bodyPr>
            <a:normAutofit fontScale="85000" lnSpcReduction="20000"/>
          </a:bodyPr>
          <a:lstStyle/>
          <a:p>
            <a:pPr>
              <a:defRPr/>
            </a:pPr>
            <a:fld id="{22E7F66E-0D0E-4AD1-BC2C-58B67028089B}" type="slidenum">
              <a:rPr lang="en-US"/>
              <a:pPr>
                <a:defRPr/>
              </a:pPr>
              <a:t>11</a:t>
            </a:fld>
            <a:endParaRPr lang="en-US"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12775" y="228600"/>
            <a:ext cx="8153400" cy="990600"/>
          </a:xfrm>
        </p:spPr>
        <p:txBody>
          <a:bodyPr/>
          <a:lstStyle/>
          <a:p>
            <a:pPr eaLnBrk="1" hangingPunct="1"/>
            <a:r>
              <a:rPr lang="en-US" smtClean="0">
                <a:solidFill>
                  <a:srgbClr val="000000"/>
                </a:solidFill>
              </a:rPr>
              <a:t>Latino Fatherhood Tools</a:t>
            </a:r>
          </a:p>
        </p:txBody>
      </p:sp>
      <p:sp>
        <p:nvSpPr>
          <p:cNvPr id="3" name="Content Placeholder 2"/>
          <p:cNvSpPr>
            <a:spLocks noGrp="1"/>
          </p:cNvSpPr>
          <p:nvPr>
            <p:ph idx="1"/>
          </p:nvPr>
        </p:nvSpPr>
        <p:spPr>
          <a:xfrm>
            <a:off x="1089025" y="1612900"/>
            <a:ext cx="7272338" cy="4513263"/>
          </a:xfrm>
        </p:spPr>
        <p:txBody>
          <a:bodyPr>
            <a:normAutofit fontScale="85000" lnSpcReduction="20000"/>
          </a:bodyPr>
          <a:lstStyle/>
          <a:p>
            <a:pPr marL="320040" indent="-320040" eaLnBrk="1" fontAlgn="auto" hangingPunct="1">
              <a:spcAft>
                <a:spcPts val="0"/>
              </a:spcAft>
              <a:buFont typeface="Wingdings"/>
              <a:buNone/>
              <a:defRPr/>
            </a:pPr>
            <a:r>
              <a:rPr lang="en-US" dirty="0" smtClean="0">
                <a:solidFill>
                  <a:srgbClr val="000000"/>
                </a:solidFill>
              </a:rPr>
              <a:t>The National Latino Fatherhood and Family Institute has developed a Fatherhood Toolkit, brochures, and posters addressing unique Latino cultural issues for use by practitioners across the country.</a:t>
            </a:r>
          </a:p>
          <a:p>
            <a:pPr marL="320040" indent="-320040" eaLnBrk="1" fontAlgn="auto" hangingPunct="1">
              <a:spcAft>
                <a:spcPts val="0"/>
              </a:spcAft>
              <a:buFont typeface="Wingdings"/>
              <a:buNone/>
              <a:defRPr/>
            </a:pPr>
            <a:r>
              <a:rPr lang="en-US" dirty="0" smtClean="0">
                <a:solidFill>
                  <a:srgbClr val="000000"/>
                </a:solidFill>
              </a:rPr>
              <a:t>Toolkit:  </a:t>
            </a:r>
          </a:p>
          <a:p>
            <a:pPr marL="320040" indent="-320040" eaLnBrk="1" fontAlgn="auto" hangingPunct="1">
              <a:spcAft>
                <a:spcPts val="0"/>
              </a:spcAft>
              <a:buFont typeface="Wingdings"/>
              <a:buChar char=""/>
              <a:defRPr/>
            </a:pPr>
            <a:r>
              <a:rPr lang="en-US" dirty="0" smtClean="0">
                <a:solidFill>
                  <a:srgbClr val="000000"/>
                </a:solidFill>
              </a:rPr>
              <a:t>Fatherhood Lessons</a:t>
            </a:r>
          </a:p>
          <a:p>
            <a:pPr marL="320040" indent="-320040" eaLnBrk="1" fontAlgn="auto" hangingPunct="1">
              <a:spcAft>
                <a:spcPts val="0"/>
              </a:spcAft>
              <a:buFont typeface="Wingdings"/>
              <a:buNone/>
              <a:defRPr/>
            </a:pPr>
            <a:r>
              <a:rPr lang="en-US" dirty="0" smtClean="0">
                <a:solidFill>
                  <a:srgbClr val="000000"/>
                </a:solidFill>
              </a:rPr>
              <a:t>Posters: </a:t>
            </a:r>
          </a:p>
          <a:p>
            <a:pPr marL="320040" indent="-320040" eaLnBrk="1" fontAlgn="auto" hangingPunct="1">
              <a:spcAft>
                <a:spcPts val="0"/>
              </a:spcAft>
              <a:buFont typeface="Wingdings"/>
              <a:buChar char=""/>
              <a:defRPr/>
            </a:pPr>
            <a:r>
              <a:rPr lang="en-US" dirty="0" smtClean="0">
                <a:solidFill>
                  <a:srgbClr val="000000"/>
                </a:solidFill>
              </a:rPr>
              <a:t>Fatherhood Lessons (Lessons to Live By)</a:t>
            </a:r>
          </a:p>
          <a:p>
            <a:pPr marL="320040" indent="-320040" eaLnBrk="1" fontAlgn="auto" hangingPunct="1">
              <a:spcAft>
                <a:spcPts val="0"/>
              </a:spcAft>
              <a:buFont typeface="Wingdings"/>
              <a:buChar char=""/>
              <a:defRPr/>
            </a:pPr>
            <a:r>
              <a:rPr lang="en-US" dirty="0" smtClean="0">
                <a:solidFill>
                  <a:srgbClr val="000000"/>
                </a:solidFill>
              </a:rPr>
              <a:t>A Noble Man</a:t>
            </a:r>
          </a:p>
          <a:p>
            <a:pPr marL="320040" indent="-320040" eaLnBrk="1" fontAlgn="auto" hangingPunct="1">
              <a:spcAft>
                <a:spcPts val="0"/>
              </a:spcAft>
              <a:buFont typeface="Wingdings"/>
              <a:buChar char=""/>
              <a:defRPr/>
            </a:pPr>
            <a:r>
              <a:rPr lang="en-US" dirty="0" smtClean="0">
                <a:solidFill>
                  <a:srgbClr val="000000"/>
                </a:solidFill>
              </a:rPr>
              <a:t>A True Macho</a:t>
            </a:r>
          </a:p>
          <a:p>
            <a:pPr marL="320040" indent="-320040" eaLnBrk="1" fontAlgn="auto" hangingPunct="1">
              <a:spcAft>
                <a:spcPts val="0"/>
              </a:spcAft>
              <a:buFont typeface="Wingdings"/>
              <a:buChar char=""/>
              <a:defRPr/>
            </a:pPr>
            <a:r>
              <a:rPr lang="en-US" dirty="0" smtClean="0">
                <a:solidFill>
                  <a:srgbClr val="000000"/>
                </a:solidFill>
              </a:rPr>
              <a:t>Your True Work</a:t>
            </a:r>
            <a:endParaRPr lang="en-US" dirty="0">
              <a:solidFill>
                <a:srgbClr val="000000"/>
              </a:solidFill>
            </a:endParaRPr>
          </a:p>
        </p:txBody>
      </p:sp>
      <p:sp>
        <p:nvSpPr>
          <p:cNvPr id="26627" name="Footer Placeholder 3"/>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Tello © 2010</a:t>
            </a:r>
          </a:p>
        </p:txBody>
      </p:sp>
      <p:sp>
        <p:nvSpPr>
          <p:cNvPr id="5" name="Slide Number Placeholder 3"/>
          <p:cNvSpPr>
            <a:spLocks noGrp="1"/>
          </p:cNvSpPr>
          <p:nvPr>
            <p:ph type="sldNum" sz="quarter" idx="11"/>
          </p:nvPr>
        </p:nvSpPr>
        <p:spPr/>
        <p:txBody>
          <a:bodyPr>
            <a:normAutofit fontScale="85000" lnSpcReduction="20000"/>
          </a:bodyPr>
          <a:lstStyle/>
          <a:p>
            <a:pPr>
              <a:defRPr/>
            </a:pPr>
            <a:fld id="{F0A19C32-EDE5-45BD-9D3D-45006D47790A}" type="slidenum">
              <a:rPr lang="en-US"/>
              <a:pPr>
                <a:defRPr/>
              </a:pPr>
              <a:t>12</a:t>
            </a:fld>
            <a:endParaRPr lang="en-US"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4"/>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"La Cultura Cura"</a:t>
            </a:r>
          </a:p>
        </p:txBody>
      </p:sp>
      <p:sp>
        <p:nvSpPr>
          <p:cNvPr id="6" name="Slide Number Placeholder 5"/>
          <p:cNvSpPr>
            <a:spLocks noGrp="1"/>
          </p:cNvSpPr>
          <p:nvPr>
            <p:ph type="sldNum" sz="quarter" idx="11"/>
          </p:nvPr>
        </p:nvSpPr>
        <p:spPr/>
        <p:txBody>
          <a:bodyPr>
            <a:normAutofit fontScale="85000" lnSpcReduction="20000"/>
          </a:bodyPr>
          <a:lstStyle/>
          <a:p>
            <a:pPr>
              <a:defRPr/>
            </a:pPr>
            <a:fld id="{86FD8512-E47C-47C7-A58C-17527B1B2432}" type="slidenum">
              <a:rPr lang="en-US"/>
              <a:pPr>
                <a:defRPr/>
              </a:pPr>
              <a:t>13</a:t>
            </a:fld>
            <a:endParaRPr lang="en-US"/>
          </a:p>
        </p:txBody>
      </p:sp>
      <p:sp>
        <p:nvSpPr>
          <p:cNvPr id="35842" name="Rectangle 2"/>
          <p:cNvSpPr>
            <a:spLocks noGrp="1" noChangeArrowheads="1"/>
          </p:cNvSpPr>
          <p:nvPr>
            <p:ph type="title"/>
          </p:nvPr>
        </p:nvSpPr>
        <p:spPr>
          <a:xfrm>
            <a:off x="-19050" y="0"/>
            <a:ext cx="9163050" cy="1155700"/>
          </a:xfrm>
          <a:effectLst>
            <a:outerShdw dist="35921" dir="2700000" algn="ctr" rotWithShape="0">
              <a:srgbClr val="FF0000"/>
            </a:outerShdw>
          </a:effectLst>
        </p:spPr>
        <p:txBody>
          <a:bodyPr>
            <a:normAutofit/>
          </a:bodyPr>
          <a:lstStyle/>
          <a:p>
            <a:pPr eaLnBrk="1" fontAlgn="auto" hangingPunct="1">
              <a:spcAft>
                <a:spcPts val="0"/>
              </a:spcAft>
              <a:defRPr/>
            </a:pPr>
            <a:r>
              <a:rPr lang="en-US" dirty="0">
                <a:solidFill>
                  <a:srgbClr val="FF9900"/>
                </a:solidFill>
                <a:effectLst>
                  <a:outerShdw blurRad="38100" dist="38100" dir="2700000" algn="tl">
                    <a:srgbClr val="000000">
                      <a:alpha val="43137"/>
                    </a:srgbClr>
                  </a:outerShdw>
                </a:effectLst>
              </a:rPr>
              <a:t>For Further Assistance</a:t>
            </a:r>
          </a:p>
        </p:txBody>
      </p:sp>
      <p:pic>
        <p:nvPicPr>
          <p:cNvPr id="27652" name="Picture 1"/>
          <p:cNvPicPr>
            <a:picLocks noChangeAspect="1"/>
          </p:cNvPicPr>
          <p:nvPr/>
        </p:nvPicPr>
        <p:blipFill>
          <a:blip r:embed="rId2"/>
          <a:srcRect/>
          <a:stretch>
            <a:fillRect/>
          </a:stretch>
        </p:blipFill>
        <p:spPr bwMode="auto">
          <a:xfrm>
            <a:off x="3748088" y="5410200"/>
            <a:ext cx="1647825" cy="1447800"/>
          </a:xfrm>
          <a:prstGeom prst="rect">
            <a:avLst/>
          </a:prstGeom>
          <a:noFill/>
          <a:ln w="9525">
            <a:noFill/>
            <a:miter lim="800000"/>
            <a:headEnd/>
            <a:tailEnd/>
          </a:ln>
        </p:spPr>
      </p:pic>
      <p:sp>
        <p:nvSpPr>
          <p:cNvPr id="27653" name="Text Placeholder 6"/>
          <p:cNvSpPr>
            <a:spLocks noGrp="1"/>
          </p:cNvSpPr>
          <p:nvPr>
            <p:ph type="body" idx="1"/>
          </p:nvPr>
        </p:nvSpPr>
        <p:spPr>
          <a:xfrm>
            <a:off x="0" y="1524000"/>
            <a:ext cx="9172575" cy="3952875"/>
          </a:xfrm>
        </p:spPr>
        <p:txBody>
          <a:bodyPr>
            <a:spAutoFit/>
          </a:bodyPr>
          <a:lstStyle/>
          <a:p>
            <a:pPr marL="0" indent="0" algn="ctr" eaLnBrk="1" hangingPunct="1">
              <a:buFont typeface="Wingdings" pitchFamily="2" charset="2"/>
              <a:buNone/>
            </a:pPr>
            <a:r>
              <a:rPr lang="en-US" sz="2400" smtClean="0"/>
              <a:t>Tel. (213) 325-1699</a:t>
            </a:r>
            <a:endParaRPr lang="en-US" sz="2400" b="1" smtClean="0"/>
          </a:p>
          <a:p>
            <a:pPr marL="0" indent="0" algn="ctr" eaLnBrk="1" hangingPunct="1">
              <a:buFont typeface="Wingdings" pitchFamily="2" charset="2"/>
              <a:buNone/>
            </a:pPr>
            <a:r>
              <a:rPr lang="en-US" sz="2400" b="1" smtClean="0"/>
              <a:t>Northern California Office:</a:t>
            </a:r>
            <a:r>
              <a:rPr lang="en-US" sz="2400" smtClean="0"/>
              <a:t/>
            </a:r>
            <a:br>
              <a:rPr lang="en-US" sz="2400" smtClean="0"/>
            </a:br>
            <a:r>
              <a:rPr lang="en-US" sz="2400" smtClean="0"/>
              <a:t>National Compadres Network</a:t>
            </a:r>
            <a:br>
              <a:rPr lang="en-US" sz="2400" smtClean="0"/>
            </a:br>
            <a:r>
              <a:rPr lang="en-US" sz="2400" smtClean="0"/>
              <a:t>1550 The Alameda, Suite 303</a:t>
            </a:r>
            <a:br>
              <a:rPr lang="en-US" sz="2400" smtClean="0"/>
            </a:br>
            <a:r>
              <a:rPr lang="en-US" sz="2400" smtClean="0"/>
              <a:t>San Jose, CA 95126-2304</a:t>
            </a:r>
            <a:br>
              <a:rPr lang="en-US" sz="2400" smtClean="0"/>
            </a:br>
            <a:r>
              <a:rPr lang="en-US" sz="2400" smtClean="0"/>
              <a:t/>
            </a:r>
            <a:br>
              <a:rPr lang="en-US" sz="2400" smtClean="0"/>
            </a:br>
            <a:r>
              <a:rPr lang="en-US" sz="2400" b="1" smtClean="0"/>
              <a:t>Southern California Office:</a:t>
            </a:r>
            <a:r>
              <a:rPr lang="en-US" sz="2400" smtClean="0"/>
              <a:t/>
            </a:r>
            <a:br>
              <a:rPr lang="en-US" sz="2400" smtClean="0"/>
            </a:br>
            <a:r>
              <a:rPr lang="en-US" sz="2400" smtClean="0"/>
              <a:t>National Compadres Network</a:t>
            </a:r>
            <a:br>
              <a:rPr lang="en-US" sz="2400" smtClean="0"/>
            </a:br>
            <a:r>
              <a:rPr lang="en-US" sz="2400" smtClean="0"/>
              <a:t>7648 Greenleaf Avenue</a:t>
            </a:r>
            <a:br>
              <a:rPr lang="en-US" sz="2400" smtClean="0"/>
            </a:br>
            <a:r>
              <a:rPr lang="en-US" sz="2400" smtClean="0"/>
              <a:t>Whittier, CA 90602-1625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lstStyle/>
          <a:p>
            <a:pPr eaLnBrk="1" hangingPunct="1"/>
            <a:r>
              <a:rPr lang="en-US" b="1" smtClean="0"/>
              <a:t>Panel Objectives:</a:t>
            </a:r>
            <a:endParaRPr lang="en-US" smtClean="0"/>
          </a:p>
        </p:txBody>
      </p:sp>
      <p:sp>
        <p:nvSpPr>
          <p:cNvPr id="16386" name="Footer Placeholder 2"/>
          <p:cNvSpPr>
            <a:spLocks noGrp="1"/>
          </p:cNvSpPr>
          <p:nvPr>
            <p:ph type="ftr" sz="quarter" idx="10"/>
          </p:nvPr>
        </p:nvSpPr>
        <p:spPr bwMode="auto">
          <a:xfrm>
            <a:off x="609600" y="6248400"/>
            <a:ext cx="8153400" cy="365125"/>
          </a:xfrm>
          <a:noFill/>
          <a:ln>
            <a:miter lim="800000"/>
            <a:headEnd/>
            <a:tailEnd/>
          </a:ln>
        </p:spPr>
        <p:txBody>
          <a:bodyPr wrap="square" lIns="91440" tIns="45720" rIns="91440" bIns="45720" numCol="1" anchorCtr="0" compatLnSpc="1">
            <a:prstTxWarp prst="textNoShape">
              <a:avLst/>
            </a:prstTxWarp>
          </a:bodyPr>
          <a:lstStyle/>
          <a:p>
            <a:pPr algn="l"/>
            <a:r>
              <a:rPr lang="en-US" smtClean="0">
                <a:cs typeface="Arial" charset="0"/>
              </a:rPr>
              <a:t>National Compadres Network/ National Latino Father and Families Institute </a:t>
            </a:r>
          </a:p>
          <a:p>
            <a:pPr algn="l"/>
            <a:endParaRPr lang="en-US" smtClean="0">
              <a:cs typeface="Arial" charset="0"/>
            </a:endParaRPr>
          </a:p>
        </p:txBody>
      </p:sp>
      <p:sp>
        <p:nvSpPr>
          <p:cNvPr id="4" name="Slide Number Placeholder 3"/>
          <p:cNvSpPr>
            <a:spLocks noGrp="1"/>
          </p:cNvSpPr>
          <p:nvPr>
            <p:ph type="sldNum" sz="quarter" idx="11"/>
          </p:nvPr>
        </p:nvSpPr>
        <p:spPr/>
        <p:txBody>
          <a:bodyPr>
            <a:normAutofit fontScale="85000" lnSpcReduction="20000"/>
          </a:bodyPr>
          <a:lstStyle/>
          <a:p>
            <a:pPr>
              <a:defRPr/>
            </a:pPr>
            <a:fld id="{4C88EA78-9BCE-4108-992C-0A8CD8BCA40F}" type="slidenum">
              <a:rPr lang="en-US"/>
              <a:pPr>
                <a:defRPr/>
              </a:pPr>
              <a:t>2</a:t>
            </a:fld>
            <a:endParaRPr lang="en-US"/>
          </a:p>
        </p:txBody>
      </p:sp>
      <p:sp>
        <p:nvSpPr>
          <p:cNvPr id="5" name="Content Placeholder 4"/>
          <p:cNvSpPr>
            <a:spLocks noGrp="1"/>
          </p:cNvSpPr>
          <p:nvPr>
            <p:ph sz="quarter" idx="1"/>
          </p:nvPr>
        </p:nvSpPr>
        <p:spPr>
          <a:xfrm>
            <a:off x="612775" y="1600200"/>
            <a:ext cx="8153400" cy="4876800"/>
          </a:xfrm>
        </p:spPr>
        <p:txBody>
          <a:bodyPr>
            <a:normAutofit fontScale="92500" lnSpcReduction="10000"/>
          </a:bodyPr>
          <a:lstStyle/>
          <a:p>
            <a:pPr marL="0" indent="0" eaLnBrk="1" fontAlgn="auto" hangingPunct="1">
              <a:spcAft>
                <a:spcPts val="0"/>
              </a:spcAft>
              <a:buFont typeface="Wingdings"/>
              <a:buNone/>
              <a:defRPr/>
            </a:pPr>
            <a:r>
              <a:rPr lang="en-US" sz="2400" dirty="0" smtClean="0"/>
              <a:t>By the end of this session, participants will be able to:</a:t>
            </a:r>
          </a:p>
          <a:p>
            <a:pPr marL="320040" indent="-320040" eaLnBrk="1" fontAlgn="auto" hangingPunct="1">
              <a:spcAft>
                <a:spcPts val="0"/>
              </a:spcAft>
              <a:buFont typeface="Wingdings" pitchFamily="2" charset="2"/>
              <a:buChar char="v"/>
              <a:defRPr/>
            </a:pPr>
            <a:r>
              <a:rPr lang="en-US" sz="2800" dirty="0" smtClean="0"/>
              <a:t>Acknowledge the reality that teen fathers face in stepping up to their roles as fathers.</a:t>
            </a:r>
          </a:p>
          <a:p>
            <a:pPr marL="320040" indent="-320040" eaLnBrk="1" fontAlgn="auto" hangingPunct="1">
              <a:spcAft>
                <a:spcPts val="0"/>
              </a:spcAft>
              <a:buFont typeface="Wingdings" pitchFamily="2" charset="2"/>
              <a:buChar char="v"/>
              <a:defRPr/>
            </a:pPr>
            <a:r>
              <a:rPr lang="en-US" sz="2800" dirty="0" smtClean="0"/>
              <a:t>Understand the barriers and obstacles teen fathers face.</a:t>
            </a:r>
          </a:p>
          <a:p>
            <a:pPr marL="320040" indent="-320040" eaLnBrk="1" fontAlgn="auto" hangingPunct="1">
              <a:spcAft>
                <a:spcPts val="0"/>
              </a:spcAft>
              <a:buFont typeface="Wingdings" pitchFamily="2" charset="2"/>
              <a:buChar char="v"/>
              <a:defRPr/>
            </a:pPr>
            <a:r>
              <a:rPr lang="en-US" sz="2800" dirty="0" smtClean="0"/>
              <a:t>Learn steps on how to engage and build connections with teen fathers.</a:t>
            </a:r>
          </a:p>
          <a:p>
            <a:pPr marL="320040" indent="-320040" eaLnBrk="1" fontAlgn="auto" hangingPunct="1">
              <a:spcAft>
                <a:spcPts val="0"/>
              </a:spcAft>
              <a:buFont typeface="Wingdings" pitchFamily="2" charset="2"/>
              <a:buChar char="v"/>
              <a:defRPr/>
            </a:pPr>
            <a:r>
              <a:rPr lang="en-US" sz="2800" dirty="0" smtClean="0"/>
              <a:t>Commit to providing services that honor teen fathers and their needs</a:t>
            </a:r>
          </a:p>
          <a:p>
            <a:pPr marL="0" indent="0" eaLnBrk="1" fontAlgn="auto" hangingPunct="1">
              <a:spcAft>
                <a:spcPts val="0"/>
              </a:spcAft>
              <a:buFont typeface="Wingdings"/>
              <a:buNone/>
              <a:defRPr/>
            </a:pPr>
            <a:r>
              <a:rPr lang="en-US" sz="1800" dirty="0"/>
              <a:t>"Educational or instructional materials referenced during this presentation are for informational purposes only. Presenters' references to these materials do not constitute endorsement by FYSB. Any statements expressed are those of the presenters and do not necessarily reflect the views of FYSB."</a:t>
            </a:r>
            <a:endParaRPr lang="en-US" sz="1800" dirty="0" smtClean="0"/>
          </a:p>
          <a:p>
            <a:pPr marL="320040" indent="-320040" eaLnBrk="1" fontAlgn="auto" hangingPunct="1">
              <a:spcAft>
                <a:spcPts val="0"/>
              </a:spcAft>
              <a:buFont typeface="Wingdings" pitchFamily="2" charset="2"/>
              <a:buChar char="v"/>
              <a:defRPr/>
            </a:pPr>
            <a:endParaRPr lang="en-US" sz="3200" dirty="0" smtClean="0"/>
          </a:p>
          <a:p>
            <a:pPr marL="320040" indent="-320040" eaLnBrk="1" fontAlgn="auto" hangingPunct="1">
              <a:spcAft>
                <a:spcPts val="0"/>
              </a:spcAft>
              <a:buFont typeface="Wingdings" pitchFamily="2" charset="2"/>
              <a:buChar char="v"/>
              <a:defRPr/>
            </a:pP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pPr eaLnBrk="1" hangingPunct="1"/>
            <a:r>
              <a:rPr lang="en-US" smtClean="0"/>
              <a:t>Panelist</a:t>
            </a:r>
          </a:p>
        </p:txBody>
      </p:sp>
      <p:sp>
        <p:nvSpPr>
          <p:cNvPr id="17410" name="Footer Placeholder 2"/>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National Compadres Network/ National Latino Father and Families Institute </a:t>
            </a:r>
          </a:p>
        </p:txBody>
      </p:sp>
      <p:sp>
        <p:nvSpPr>
          <p:cNvPr id="4" name="Slide Number Placeholder 3"/>
          <p:cNvSpPr>
            <a:spLocks noGrp="1"/>
          </p:cNvSpPr>
          <p:nvPr>
            <p:ph type="sldNum" sz="quarter" idx="11"/>
          </p:nvPr>
        </p:nvSpPr>
        <p:spPr/>
        <p:txBody>
          <a:bodyPr>
            <a:normAutofit fontScale="85000" lnSpcReduction="20000"/>
          </a:bodyPr>
          <a:lstStyle/>
          <a:p>
            <a:pPr>
              <a:defRPr/>
            </a:pPr>
            <a:fld id="{00C589DA-7353-43CB-ABED-922C6E77CB79}" type="slidenum">
              <a:rPr lang="en-US"/>
              <a:pPr>
                <a:defRPr/>
              </a:pPr>
              <a:t>3</a:t>
            </a:fld>
            <a:endParaRPr lang="en-US"/>
          </a:p>
        </p:txBody>
      </p:sp>
      <p:sp>
        <p:nvSpPr>
          <p:cNvPr id="5" name="Content Placeholder 4"/>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pitchFamily="2" charset="2"/>
              <a:buChar char="v"/>
              <a:defRPr/>
            </a:pPr>
            <a:r>
              <a:rPr lang="en-US" sz="4400" b="1" dirty="0" smtClean="0"/>
              <a:t>Moderator: </a:t>
            </a:r>
          </a:p>
          <a:p>
            <a:pPr marL="0" indent="0" eaLnBrk="1" fontAlgn="auto" hangingPunct="1">
              <a:spcAft>
                <a:spcPts val="0"/>
              </a:spcAft>
              <a:buFont typeface="Wingdings"/>
              <a:buNone/>
              <a:defRPr/>
            </a:pPr>
            <a:r>
              <a:rPr lang="en-US" sz="4400" b="1" dirty="0"/>
              <a:t> </a:t>
            </a:r>
            <a:r>
              <a:rPr lang="en-US" sz="4400" b="1" dirty="0" smtClean="0"/>
              <a:t> Hector Sanchez- Flores</a:t>
            </a:r>
          </a:p>
          <a:p>
            <a:pPr marL="320040" indent="-320040" eaLnBrk="1" fontAlgn="auto" hangingPunct="1">
              <a:spcAft>
                <a:spcPts val="0"/>
              </a:spcAft>
              <a:buFont typeface="Wingdings" pitchFamily="2" charset="2"/>
              <a:buChar char="v"/>
              <a:defRPr/>
            </a:pPr>
            <a:r>
              <a:rPr lang="en-US" sz="4400" dirty="0" smtClean="0"/>
              <a:t>Luis Cardona</a:t>
            </a:r>
          </a:p>
          <a:p>
            <a:pPr marL="320040" indent="-320040" eaLnBrk="1" fontAlgn="auto" hangingPunct="1">
              <a:spcAft>
                <a:spcPts val="0"/>
              </a:spcAft>
              <a:buFont typeface="Wingdings" pitchFamily="2" charset="2"/>
              <a:buChar char="v"/>
              <a:defRPr/>
            </a:pPr>
            <a:r>
              <a:rPr lang="en-US" sz="4400" dirty="0" smtClean="0"/>
              <a:t>Osvaldo “Ozzie” Cruz</a:t>
            </a:r>
          </a:p>
          <a:p>
            <a:pPr marL="320040" indent="-320040" eaLnBrk="1" fontAlgn="auto" hangingPunct="1">
              <a:spcAft>
                <a:spcPts val="0"/>
              </a:spcAft>
              <a:buFont typeface="Wingdings" pitchFamily="2" charset="2"/>
              <a:buChar char="v"/>
              <a:defRPr/>
            </a:pPr>
            <a:r>
              <a:rPr lang="en-US" sz="4400" dirty="0" smtClean="0"/>
              <a:t>Mario Ozuna-Sanchez </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Luis Cardona- </a:t>
            </a:r>
            <a:r>
              <a:rPr lang="en-US" sz="3100" dirty="0" smtClean="0"/>
              <a:t>Montgomery County, Maryland</a:t>
            </a:r>
            <a:endParaRPr lang="en-US" sz="3100" dirty="0"/>
          </a:p>
        </p:txBody>
      </p:sp>
      <p:sp>
        <p:nvSpPr>
          <p:cNvPr id="18434" name="Footer Placeholder 2"/>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National Compadres Network/ National Latino Father and Families Institute </a:t>
            </a:r>
          </a:p>
        </p:txBody>
      </p:sp>
      <p:sp>
        <p:nvSpPr>
          <p:cNvPr id="4" name="Slide Number Placeholder 3"/>
          <p:cNvSpPr>
            <a:spLocks noGrp="1"/>
          </p:cNvSpPr>
          <p:nvPr>
            <p:ph type="sldNum" sz="quarter" idx="11"/>
          </p:nvPr>
        </p:nvSpPr>
        <p:spPr/>
        <p:txBody>
          <a:bodyPr>
            <a:normAutofit fontScale="85000" lnSpcReduction="20000"/>
          </a:bodyPr>
          <a:lstStyle/>
          <a:p>
            <a:pPr>
              <a:defRPr/>
            </a:pPr>
            <a:fld id="{4ADF8CC0-27E5-456A-A143-58986E008EA5}" type="slidenum">
              <a:rPr lang="en-US"/>
              <a:pPr>
                <a:defRPr/>
              </a:pPr>
              <a:t>4</a:t>
            </a:fld>
            <a:endParaRPr lang="en-US"/>
          </a:p>
        </p:txBody>
      </p:sp>
      <p:pic>
        <p:nvPicPr>
          <p:cNvPr id="18436" name="Picture 2" descr="C:\Users\Mario Ozuna-Sanchez\AppData\Local\Microsoft\Windows\Temporary Internet Files\Content.Outlook\4P5Z4BD9\Washington-20120929-00303.jpg"/>
          <p:cNvPicPr>
            <a:picLocks noChangeAspect="1" noChangeArrowheads="1"/>
          </p:cNvPicPr>
          <p:nvPr/>
        </p:nvPicPr>
        <p:blipFill>
          <a:blip r:embed="rId2"/>
          <a:srcRect/>
          <a:stretch>
            <a:fillRect/>
          </a:stretch>
        </p:blipFill>
        <p:spPr bwMode="auto">
          <a:xfrm>
            <a:off x="1676400" y="1676400"/>
            <a:ext cx="5791200" cy="434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sz="4900" dirty="0" smtClean="0"/>
              <a:t>Osvaldo Cruz- </a:t>
            </a:r>
            <a:r>
              <a:rPr lang="en-US" dirty="0" smtClean="0"/>
              <a:t>Southern California</a:t>
            </a:r>
            <a:endParaRPr lang="en-US" dirty="0"/>
          </a:p>
        </p:txBody>
      </p:sp>
      <p:sp>
        <p:nvSpPr>
          <p:cNvPr id="19458" name="Footer Placeholder 2"/>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National Compadres Network/ National Latino Father and Families Institute </a:t>
            </a:r>
          </a:p>
        </p:txBody>
      </p:sp>
      <p:sp>
        <p:nvSpPr>
          <p:cNvPr id="4" name="Slide Number Placeholder 3"/>
          <p:cNvSpPr>
            <a:spLocks noGrp="1"/>
          </p:cNvSpPr>
          <p:nvPr>
            <p:ph type="sldNum" sz="quarter" idx="11"/>
          </p:nvPr>
        </p:nvSpPr>
        <p:spPr/>
        <p:txBody>
          <a:bodyPr>
            <a:normAutofit fontScale="85000" lnSpcReduction="20000"/>
          </a:bodyPr>
          <a:lstStyle/>
          <a:p>
            <a:pPr>
              <a:defRPr/>
            </a:pPr>
            <a:fld id="{B5C19ABA-B4B2-4973-A1E6-B31D86447E49}" type="slidenum">
              <a:rPr lang="en-US"/>
              <a:pPr>
                <a:defRPr/>
              </a:pPr>
              <a:t>5</a:t>
            </a:fld>
            <a:endParaRPr lang="en-US"/>
          </a:p>
        </p:txBody>
      </p:sp>
      <p:pic>
        <p:nvPicPr>
          <p:cNvPr id="19460" name="Picture 2" descr="C:\Users\Mario Ozuna-Sanchez\AppData\Local\Microsoft\Windows\Temporary Internet Files\Content.Outlook\4P5Z4BD9\Ozzie  Newborn son.jpg"/>
          <p:cNvPicPr>
            <a:picLocks noChangeAspect="1" noChangeArrowheads="1"/>
          </p:cNvPicPr>
          <p:nvPr/>
        </p:nvPicPr>
        <p:blipFill>
          <a:blip r:embed="rId2"/>
          <a:srcRect/>
          <a:stretch>
            <a:fillRect/>
          </a:stretch>
        </p:blipFill>
        <p:spPr bwMode="auto">
          <a:xfrm>
            <a:off x="1504950" y="1557338"/>
            <a:ext cx="6134100" cy="46005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Mario Ozuna-Sanchez- </a:t>
            </a:r>
            <a:r>
              <a:rPr lang="en-US" sz="3100" dirty="0" smtClean="0"/>
              <a:t>Northern California</a:t>
            </a:r>
            <a:endParaRPr lang="en-US" sz="3100" dirty="0"/>
          </a:p>
        </p:txBody>
      </p:sp>
      <p:sp>
        <p:nvSpPr>
          <p:cNvPr id="20482" name="Footer Placeholder 2"/>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National Compadres Network/ National Latino Father and Families Institute </a:t>
            </a:r>
          </a:p>
        </p:txBody>
      </p:sp>
      <p:sp>
        <p:nvSpPr>
          <p:cNvPr id="4" name="Slide Number Placeholder 3"/>
          <p:cNvSpPr>
            <a:spLocks noGrp="1"/>
          </p:cNvSpPr>
          <p:nvPr>
            <p:ph type="sldNum" sz="quarter" idx="11"/>
          </p:nvPr>
        </p:nvSpPr>
        <p:spPr/>
        <p:txBody>
          <a:bodyPr>
            <a:normAutofit fontScale="85000" lnSpcReduction="20000"/>
          </a:bodyPr>
          <a:lstStyle/>
          <a:p>
            <a:pPr>
              <a:defRPr/>
            </a:pPr>
            <a:fld id="{A25B2252-E5C7-43C8-8146-29C9AFC95AF8}" type="slidenum">
              <a:rPr lang="en-US"/>
              <a:pPr>
                <a:defRPr/>
              </a:pPr>
              <a:t>6</a:t>
            </a:fld>
            <a:endParaRPr lang="en-US"/>
          </a:p>
        </p:txBody>
      </p:sp>
      <p:pic>
        <p:nvPicPr>
          <p:cNvPr id="20484" name="Content Placeholder 5"/>
          <p:cNvPicPr>
            <a:picLocks noGrp="1" noChangeAspect="1"/>
          </p:cNvPicPr>
          <p:nvPr>
            <p:ph sz="quarter" idx="1"/>
          </p:nvPr>
        </p:nvPicPr>
        <p:blipFill>
          <a:blip r:embed="rId2"/>
          <a:srcRect/>
          <a:stretch>
            <a:fillRect/>
          </a:stretch>
        </p:blipFill>
        <p:spPr>
          <a:xfrm>
            <a:off x="1219200" y="1676400"/>
            <a:ext cx="6781800" cy="46482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pPr eaLnBrk="1" hangingPunct="1"/>
            <a:r>
              <a:rPr lang="en-US" smtClean="0"/>
              <a:t>Common Obstacles for Teen Fathers</a:t>
            </a:r>
          </a:p>
        </p:txBody>
      </p:sp>
      <p:sp>
        <p:nvSpPr>
          <p:cNvPr id="21506" name="Footer Placeholder 2"/>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National Compadres Network/ National Latino Father and Families Institute </a:t>
            </a:r>
          </a:p>
        </p:txBody>
      </p:sp>
      <p:sp>
        <p:nvSpPr>
          <p:cNvPr id="4" name="Slide Number Placeholder 3"/>
          <p:cNvSpPr>
            <a:spLocks noGrp="1"/>
          </p:cNvSpPr>
          <p:nvPr>
            <p:ph type="sldNum" sz="quarter" idx="11"/>
          </p:nvPr>
        </p:nvSpPr>
        <p:spPr/>
        <p:txBody>
          <a:bodyPr>
            <a:normAutofit fontScale="85000" lnSpcReduction="20000"/>
          </a:bodyPr>
          <a:lstStyle/>
          <a:p>
            <a:pPr>
              <a:defRPr/>
            </a:pPr>
            <a:fld id="{13DECC94-AF25-4BC8-A02F-53FE54F5E4CC}" type="slidenum">
              <a:rPr lang="en-US"/>
              <a:pPr>
                <a:defRPr/>
              </a:pPr>
              <a:t>7</a:t>
            </a:fld>
            <a:endParaRPr lang="en-US"/>
          </a:p>
        </p:txBody>
      </p:sp>
      <p:sp>
        <p:nvSpPr>
          <p:cNvPr id="5" name="Content Placeholder 4"/>
          <p:cNvSpPr>
            <a:spLocks noGrp="1"/>
          </p:cNvSpPr>
          <p:nvPr>
            <p:ph sz="quarter" idx="1"/>
          </p:nvPr>
        </p:nvSpPr>
        <p:spPr>
          <a:xfrm>
            <a:off x="76200" y="1600200"/>
            <a:ext cx="8153400" cy="4495800"/>
          </a:xfrm>
        </p:spPr>
        <p:txBody>
          <a:bodyPr>
            <a:normAutofit/>
          </a:bodyPr>
          <a:lstStyle/>
          <a:p>
            <a:pPr marL="438912" indent="-320040" eaLnBrk="1" fontAlgn="auto" hangingPunct="1">
              <a:spcBef>
                <a:spcPts val="0"/>
              </a:spcBef>
              <a:spcAft>
                <a:spcPts val="0"/>
              </a:spcAft>
              <a:buFont typeface="Wingdings" pitchFamily="2" charset="2"/>
              <a:buChar char="v"/>
              <a:defRPr/>
            </a:pPr>
            <a:r>
              <a:rPr lang="en-US" sz="3200" dirty="0">
                <a:solidFill>
                  <a:srgbClr val="663300"/>
                </a:solidFill>
                <a:effectLst>
                  <a:outerShdw blurRad="38100" dist="38100" dir="2700000" algn="tl">
                    <a:srgbClr val="000000"/>
                  </a:outerShdw>
                </a:effectLst>
              </a:rPr>
              <a:t>Violence at home and </a:t>
            </a:r>
            <a:r>
              <a:rPr lang="en-US" sz="3200" dirty="0" smtClean="0">
                <a:solidFill>
                  <a:srgbClr val="663300"/>
                </a:solidFill>
                <a:effectLst>
                  <a:outerShdw blurRad="38100" dist="38100" dir="2700000" algn="tl">
                    <a:srgbClr val="000000"/>
                  </a:outerShdw>
                </a:effectLst>
              </a:rPr>
              <a:t>in the streets</a:t>
            </a:r>
            <a:endParaRPr lang="en-US" sz="3200" dirty="0">
              <a:solidFill>
                <a:srgbClr val="663300"/>
              </a:solidFill>
              <a:effectLst>
                <a:outerShdw blurRad="38100" dist="38100" dir="2700000" algn="tl">
                  <a:srgbClr val="000000"/>
                </a:outerShdw>
              </a:effectLst>
            </a:endParaRPr>
          </a:p>
          <a:p>
            <a:pPr marL="438912" indent="-320040" eaLnBrk="1" fontAlgn="auto" hangingPunct="1">
              <a:spcBef>
                <a:spcPts val="0"/>
              </a:spcBef>
              <a:spcAft>
                <a:spcPts val="0"/>
              </a:spcAft>
              <a:buFont typeface="Wingdings" pitchFamily="2" charset="2"/>
              <a:buChar char="v"/>
              <a:defRPr/>
            </a:pPr>
            <a:r>
              <a:rPr lang="en-US" sz="3200" dirty="0" smtClean="0">
                <a:solidFill>
                  <a:srgbClr val="663300"/>
                </a:solidFill>
                <a:effectLst>
                  <a:outerShdw blurRad="38100" dist="38100" dir="2700000" algn="tl">
                    <a:srgbClr val="000000"/>
                  </a:outerShdw>
                </a:effectLst>
              </a:rPr>
              <a:t>Drug </a:t>
            </a:r>
            <a:r>
              <a:rPr lang="en-US" sz="3200" dirty="0">
                <a:solidFill>
                  <a:srgbClr val="663300"/>
                </a:solidFill>
                <a:effectLst>
                  <a:outerShdw blurRad="38100" dist="38100" dir="2700000" algn="tl">
                    <a:srgbClr val="000000"/>
                  </a:outerShdw>
                </a:effectLst>
              </a:rPr>
              <a:t>and </a:t>
            </a:r>
            <a:r>
              <a:rPr lang="en-US" sz="3200" dirty="0" smtClean="0">
                <a:solidFill>
                  <a:srgbClr val="663300"/>
                </a:solidFill>
                <a:effectLst>
                  <a:outerShdw blurRad="38100" dist="38100" dir="2700000" algn="tl">
                    <a:srgbClr val="000000"/>
                  </a:outerShdw>
                </a:effectLst>
              </a:rPr>
              <a:t>alcohol </a:t>
            </a:r>
            <a:r>
              <a:rPr lang="en-US" sz="3200" dirty="0">
                <a:solidFill>
                  <a:srgbClr val="663300"/>
                </a:solidFill>
                <a:effectLst>
                  <a:outerShdw blurRad="38100" dist="38100" dir="2700000" algn="tl">
                    <a:srgbClr val="000000"/>
                  </a:outerShdw>
                </a:effectLst>
              </a:rPr>
              <a:t>a</a:t>
            </a:r>
            <a:r>
              <a:rPr lang="en-US" sz="3200" dirty="0" smtClean="0">
                <a:solidFill>
                  <a:srgbClr val="663300"/>
                </a:solidFill>
                <a:effectLst>
                  <a:outerShdw blurRad="38100" dist="38100" dir="2700000" algn="tl">
                    <a:srgbClr val="000000"/>
                  </a:outerShdw>
                </a:effectLst>
              </a:rPr>
              <a:t>buse</a:t>
            </a:r>
            <a:endParaRPr lang="en-US" sz="3200" dirty="0">
              <a:solidFill>
                <a:srgbClr val="663300"/>
              </a:solidFill>
              <a:effectLst>
                <a:outerShdw blurRad="38100" dist="38100" dir="2700000" algn="tl">
                  <a:srgbClr val="000000"/>
                </a:outerShdw>
              </a:effectLst>
            </a:endParaRPr>
          </a:p>
          <a:p>
            <a:pPr marL="438912" indent="-320040" eaLnBrk="1" fontAlgn="auto" hangingPunct="1">
              <a:spcBef>
                <a:spcPts val="0"/>
              </a:spcBef>
              <a:spcAft>
                <a:spcPts val="0"/>
              </a:spcAft>
              <a:buFont typeface="Wingdings" pitchFamily="2" charset="2"/>
              <a:buChar char="v"/>
              <a:defRPr/>
            </a:pPr>
            <a:r>
              <a:rPr lang="en-US" sz="3200" dirty="0">
                <a:solidFill>
                  <a:srgbClr val="663300"/>
                </a:solidFill>
                <a:effectLst>
                  <a:outerShdw blurRad="38100" dist="38100" dir="2700000" algn="tl">
                    <a:srgbClr val="000000"/>
                  </a:outerShdw>
                </a:effectLst>
              </a:rPr>
              <a:t>Single </a:t>
            </a:r>
            <a:r>
              <a:rPr lang="en-US" sz="3200" dirty="0" smtClean="0">
                <a:solidFill>
                  <a:srgbClr val="663300"/>
                </a:solidFill>
                <a:effectLst>
                  <a:outerShdw blurRad="38100" dist="38100" dir="2700000" algn="tl">
                    <a:srgbClr val="000000"/>
                  </a:outerShdw>
                </a:effectLst>
              </a:rPr>
              <a:t>parent families</a:t>
            </a:r>
            <a:endParaRPr lang="en-US" sz="3200" dirty="0">
              <a:solidFill>
                <a:srgbClr val="663300"/>
              </a:solidFill>
              <a:effectLst>
                <a:outerShdw blurRad="38100" dist="38100" dir="2700000" algn="tl">
                  <a:srgbClr val="000000"/>
                </a:outerShdw>
              </a:effectLst>
            </a:endParaRPr>
          </a:p>
          <a:p>
            <a:pPr marL="438912" indent="-320040" eaLnBrk="1" fontAlgn="auto" hangingPunct="1">
              <a:spcBef>
                <a:spcPts val="0"/>
              </a:spcBef>
              <a:spcAft>
                <a:spcPts val="0"/>
              </a:spcAft>
              <a:buFont typeface="Wingdings" pitchFamily="2" charset="2"/>
              <a:buChar char="v"/>
              <a:defRPr/>
            </a:pPr>
            <a:r>
              <a:rPr lang="en-US" sz="3200" dirty="0">
                <a:solidFill>
                  <a:srgbClr val="663300"/>
                </a:solidFill>
                <a:effectLst>
                  <a:outerShdw blurRad="38100" dist="38100" dir="2700000" algn="tl">
                    <a:srgbClr val="000000"/>
                  </a:outerShdw>
                </a:effectLst>
              </a:rPr>
              <a:t>Gangs</a:t>
            </a:r>
          </a:p>
          <a:p>
            <a:pPr marL="438912" indent="-320040" eaLnBrk="1" fontAlgn="auto" hangingPunct="1">
              <a:spcBef>
                <a:spcPts val="0"/>
              </a:spcBef>
              <a:spcAft>
                <a:spcPts val="0"/>
              </a:spcAft>
              <a:buFont typeface="Wingdings" pitchFamily="2" charset="2"/>
              <a:buChar char="v"/>
              <a:defRPr/>
            </a:pPr>
            <a:r>
              <a:rPr lang="en-US" sz="3200" dirty="0">
                <a:solidFill>
                  <a:srgbClr val="663300"/>
                </a:solidFill>
                <a:effectLst>
                  <a:outerShdw blurRad="38100" dist="38100" dir="2700000" algn="tl">
                    <a:srgbClr val="000000"/>
                  </a:outerShdw>
                </a:effectLst>
              </a:rPr>
              <a:t>Foster care placements</a:t>
            </a:r>
          </a:p>
          <a:p>
            <a:pPr marL="438912" indent="-320040" eaLnBrk="1" fontAlgn="auto" hangingPunct="1">
              <a:spcBef>
                <a:spcPts val="0"/>
              </a:spcBef>
              <a:spcAft>
                <a:spcPts val="0"/>
              </a:spcAft>
              <a:buFont typeface="Wingdings" pitchFamily="2" charset="2"/>
              <a:buChar char="v"/>
              <a:defRPr/>
            </a:pPr>
            <a:r>
              <a:rPr lang="en-US" sz="3200" dirty="0">
                <a:solidFill>
                  <a:srgbClr val="663300"/>
                </a:solidFill>
                <a:effectLst>
                  <a:outerShdw blurRad="38100" dist="38100" dir="2700000" algn="tl">
                    <a:srgbClr val="000000"/>
                  </a:outerShdw>
                </a:effectLst>
              </a:rPr>
              <a:t>No </a:t>
            </a:r>
            <a:r>
              <a:rPr lang="en-US" sz="3200" dirty="0" smtClean="0">
                <a:solidFill>
                  <a:srgbClr val="663300"/>
                </a:solidFill>
                <a:effectLst>
                  <a:outerShdw blurRad="38100" dist="38100" dir="2700000" algn="tl">
                    <a:srgbClr val="000000"/>
                  </a:outerShdw>
                </a:effectLst>
              </a:rPr>
              <a:t>positive </a:t>
            </a:r>
            <a:r>
              <a:rPr lang="en-US" sz="3200" dirty="0">
                <a:solidFill>
                  <a:srgbClr val="663300"/>
                </a:solidFill>
                <a:effectLst>
                  <a:outerShdw blurRad="38100" dist="38100" dir="2700000" algn="tl">
                    <a:srgbClr val="000000"/>
                  </a:outerShdw>
                </a:effectLst>
              </a:rPr>
              <a:t>adult </a:t>
            </a:r>
            <a:r>
              <a:rPr lang="en-US" sz="3200" dirty="0" smtClean="0">
                <a:solidFill>
                  <a:srgbClr val="663300"/>
                </a:solidFill>
                <a:effectLst>
                  <a:outerShdw blurRad="38100" dist="38100" dir="2700000" algn="tl">
                    <a:srgbClr val="000000"/>
                  </a:outerShdw>
                </a:effectLst>
              </a:rPr>
              <a:t>role </a:t>
            </a:r>
            <a:r>
              <a:rPr lang="en-US" sz="3200" dirty="0">
                <a:solidFill>
                  <a:srgbClr val="663300"/>
                </a:solidFill>
                <a:effectLst>
                  <a:outerShdw blurRad="38100" dist="38100" dir="2700000" algn="tl">
                    <a:srgbClr val="000000"/>
                  </a:outerShdw>
                </a:effectLst>
              </a:rPr>
              <a:t>models </a:t>
            </a:r>
          </a:p>
          <a:p>
            <a:pPr marL="438912" indent="-320040" eaLnBrk="1" fontAlgn="auto" hangingPunct="1">
              <a:spcBef>
                <a:spcPts val="0"/>
              </a:spcBef>
              <a:spcAft>
                <a:spcPts val="0"/>
              </a:spcAft>
              <a:buFont typeface="Wingdings" pitchFamily="2" charset="2"/>
              <a:buChar char="v"/>
              <a:defRPr/>
            </a:pPr>
            <a:r>
              <a:rPr lang="en-US" sz="3200" dirty="0">
                <a:solidFill>
                  <a:srgbClr val="663300"/>
                </a:solidFill>
                <a:effectLst>
                  <a:outerShdw blurRad="38100" dist="38100" dir="2700000" algn="tl">
                    <a:srgbClr val="000000"/>
                  </a:outerShdw>
                </a:effectLst>
              </a:rPr>
              <a:t>Dysfunctional </a:t>
            </a:r>
            <a:r>
              <a:rPr lang="en-US" sz="3200" dirty="0" smtClean="0">
                <a:solidFill>
                  <a:srgbClr val="663300"/>
                </a:solidFill>
                <a:effectLst>
                  <a:outerShdw blurRad="38100" dist="38100" dir="2700000" algn="tl">
                    <a:srgbClr val="000000"/>
                  </a:outerShdw>
                </a:effectLst>
              </a:rPr>
              <a:t>homes</a:t>
            </a:r>
          </a:p>
          <a:p>
            <a:pPr marL="438912" indent="-320040" eaLnBrk="1" fontAlgn="auto" hangingPunct="1">
              <a:spcBef>
                <a:spcPts val="0"/>
              </a:spcBef>
              <a:spcAft>
                <a:spcPts val="0"/>
              </a:spcAft>
              <a:buFont typeface="Wingdings" pitchFamily="2" charset="2"/>
              <a:buChar char="v"/>
              <a:defRPr/>
            </a:pPr>
            <a:r>
              <a:rPr lang="en-US" sz="3200" dirty="0" smtClean="0">
                <a:solidFill>
                  <a:srgbClr val="663300"/>
                </a:solidFill>
                <a:effectLst>
                  <a:outerShdw blurRad="38100" dist="38100" dir="2700000" algn="tl">
                    <a:srgbClr val="000000"/>
                  </a:outerShdw>
                </a:effectLst>
              </a:rPr>
              <a:t>Lack of employment for minors</a:t>
            </a:r>
          </a:p>
          <a:p>
            <a:pPr marL="438912" indent="-320040" eaLnBrk="1" fontAlgn="auto" hangingPunct="1">
              <a:spcBef>
                <a:spcPts val="0"/>
              </a:spcBef>
              <a:spcAft>
                <a:spcPts val="0"/>
              </a:spcAft>
              <a:buFont typeface="Wingdings" pitchFamily="2" charset="2"/>
              <a:buChar char="v"/>
              <a:defRPr/>
            </a:pPr>
            <a:r>
              <a:rPr lang="en-US" sz="3200" dirty="0" smtClean="0">
                <a:solidFill>
                  <a:srgbClr val="663300"/>
                </a:solidFill>
                <a:effectLst>
                  <a:outerShdw blurRad="38100" dist="38100" dir="2700000" algn="tl">
                    <a:srgbClr val="000000"/>
                  </a:outerShdw>
                </a:effectLst>
              </a:rPr>
              <a:t>Lack of male friendly services</a:t>
            </a:r>
            <a:endParaRPr lang="en-US" dirty="0"/>
          </a:p>
        </p:txBody>
      </p:sp>
      <p:pic>
        <p:nvPicPr>
          <p:cNvPr id="21509" name="Picture 13" descr="Jail1"/>
          <p:cNvPicPr>
            <a:picLocks noChangeAspect="1" noChangeArrowheads="1"/>
          </p:cNvPicPr>
          <p:nvPr/>
        </p:nvPicPr>
        <p:blipFill>
          <a:blip r:embed="rId2"/>
          <a:srcRect/>
          <a:stretch>
            <a:fillRect/>
          </a:stretch>
        </p:blipFill>
        <p:spPr bwMode="auto">
          <a:xfrm>
            <a:off x="6096000" y="2209800"/>
            <a:ext cx="2522538" cy="3429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title"/>
          </p:nvPr>
        </p:nvSpPr>
        <p:spPr>
          <a:xfrm>
            <a:off x="0" y="228600"/>
            <a:ext cx="9144000" cy="990600"/>
          </a:xfrm>
        </p:spPr>
        <p:txBody>
          <a:bodyPr/>
          <a:lstStyle/>
          <a:p>
            <a:pPr eaLnBrk="1" hangingPunct="1"/>
            <a:r>
              <a:rPr lang="en-US" sz="4800" smtClean="0"/>
              <a:t>What do young fathers need?</a:t>
            </a:r>
          </a:p>
        </p:txBody>
      </p:sp>
      <p:sp>
        <p:nvSpPr>
          <p:cNvPr id="6" name="Slide Number Placeholder 5"/>
          <p:cNvSpPr>
            <a:spLocks noGrp="1"/>
          </p:cNvSpPr>
          <p:nvPr>
            <p:ph type="sldNum" sz="quarter" idx="11"/>
          </p:nvPr>
        </p:nvSpPr>
        <p:spPr/>
        <p:txBody>
          <a:bodyPr>
            <a:normAutofit fontScale="85000" lnSpcReduction="20000"/>
          </a:bodyPr>
          <a:lstStyle/>
          <a:p>
            <a:pPr>
              <a:defRPr/>
            </a:pPr>
            <a:fld id="{22F9C82E-743B-424D-97FB-AA0A29B5CA78}" type="slidenum">
              <a:rPr lang="en-US"/>
              <a:pPr>
                <a:defRPr/>
              </a:pPr>
              <a:t>8</a:t>
            </a:fld>
            <a:endParaRPr lang="en-US"/>
          </a:p>
        </p:txBody>
      </p:sp>
      <p:sp>
        <p:nvSpPr>
          <p:cNvPr id="10247" name="Rectangle 7"/>
          <p:cNvSpPr>
            <a:spLocks noGrp="1" noChangeArrowheads="1"/>
          </p:cNvSpPr>
          <p:nvPr>
            <p:ph sz="quarter" idx="1"/>
          </p:nvPr>
        </p:nvSpPr>
        <p:spPr>
          <a:xfrm>
            <a:off x="152400" y="1524000"/>
            <a:ext cx="7658100" cy="4724400"/>
          </a:xfrm>
        </p:spPr>
        <p:txBody>
          <a:bodyPr>
            <a:normAutofit fontScale="77500" lnSpcReduction="20000"/>
          </a:bodyPr>
          <a:lstStyle/>
          <a:p>
            <a:pPr marL="320040" indent="-320040" eaLnBrk="1" fontAlgn="auto" hangingPunct="1">
              <a:lnSpc>
                <a:spcPts val="7000"/>
              </a:lnSpc>
              <a:spcAft>
                <a:spcPts val="0"/>
              </a:spcAft>
              <a:buFont typeface="Wingdings" pitchFamily="2" charset="2"/>
              <a:buChar char="v"/>
              <a:defRPr/>
            </a:pPr>
            <a:r>
              <a:rPr lang="en-US" sz="4400" b="1" dirty="0" smtClean="0"/>
              <a:t>Conocimiento (Acknowledgement)</a:t>
            </a:r>
          </a:p>
          <a:p>
            <a:pPr marL="320040" indent="-320040" eaLnBrk="1" fontAlgn="auto" hangingPunct="1">
              <a:lnSpc>
                <a:spcPts val="7000"/>
              </a:lnSpc>
              <a:spcAft>
                <a:spcPts val="0"/>
              </a:spcAft>
              <a:buFont typeface="Wingdings" pitchFamily="2" charset="2"/>
              <a:buChar char="v"/>
              <a:defRPr/>
            </a:pPr>
            <a:r>
              <a:rPr lang="en-US" sz="4400" b="1" dirty="0" smtClean="0"/>
              <a:t>Values</a:t>
            </a:r>
          </a:p>
          <a:p>
            <a:pPr marL="320040" indent="-320040" eaLnBrk="1" fontAlgn="auto" hangingPunct="1">
              <a:lnSpc>
                <a:spcPts val="7000"/>
              </a:lnSpc>
              <a:spcAft>
                <a:spcPts val="0"/>
              </a:spcAft>
              <a:buFont typeface="Wingdings" pitchFamily="2" charset="2"/>
              <a:buChar char="v"/>
              <a:defRPr/>
            </a:pPr>
            <a:r>
              <a:rPr lang="en-US" sz="4400" b="1" dirty="0" smtClean="0"/>
              <a:t>Sacred Purpose</a:t>
            </a:r>
          </a:p>
          <a:p>
            <a:pPr marL="320040" indent="-320040" eaLnBrk="1" fontAlgn="auto" hangingPunct="1">
              <a:lnSpc>
                <a:spcPts val="7000"/>
              </a:lnSpc>
              <a:spcAft>
                <a:spcPts val="0"/>
              </a:spcAft>
              <a:buFont typeface="Wingdings" pitchFamily="2" charset="2"/>
              <a:buChar char="v"/>
              <a:defRPr/>
            </a:pPr>
            <a:r>
              <a:rPr lang="en-US" sz="4400" b="1" dirty="0" smtClean="0"/>
              <a:t>Security</a:t>
            </a:r>
          </a:p>
          <a:p>
            <a:pPr marL="320040" indent="-320040" eaLnBrk="1" fontAlgn="auto" hangingPunct="1">
              <a:lnSpc>
                <a:spcPct val="90000"/>
              </a:lnSpc>
              <a:spcAft>
                <a:spcPts val="0"/>
              </a:spcAft>
              <a:buFont typeface="Wingdings 2" pitchFamily="18" charset="2"/>
              <a:buNone/>
              <a:defRPr/>
            </a:pPr>
            <a:r>
              <a:rPr lang="en-US" sz="1600" dirty="0" smtClean="0">
                <a:latin typeface="Times New Roman" pitchFamily="18" charset="0"/>
                <a:cs typeface="Times New Roman" pitchFamily="18" charset="0"/>
              </a:rPr>
              <a:t>© Jerry Tello El Joven Noble</a:t>
            </a:r>
            <a:endParaRPr lang="en-US" sz="1600" dirty="0" smtClean="0"/>
          </a:p>
        </p:txBody>
      </p:sp>
      <p:pic>
        <p:nvPicPr>
          <p:cNvPr id="22532" name="Picture 9" descr="family"/>
          <p:cNvPicPr>
            <a:picLocks noChangeAspect="1" noChangeArrowheads="1"/>
          </p:cNvPicPr>
          <p:nvPr/>
        </p:nvPicPr>
        <p:blipFill>
          <a:blip r:embed="rId2"/>
          <a:srcRect/>
          <a:stretch>
            <a:fillRect/>
          </a:stretch>
        </p:blipFill>
        <p:spPr bwMode="auto">
          <a:xfrm>
            <a:off x="5613400" y="2514600"/>
            <a:ext cx="3530600" cy="3810000"/>
          </a:xfrm>
          <a:prstGeom prst="rect">
            <a:avLst/>
          </a:prstGeom>
          <a:noFill/>
          <a:ln w="9525">
            <a:noFill/>
            <a:miter lim="800000"/>
            <a:headEnd/>
            <a:tailEnd/>
          </a:ln>
        </p:spPr>
      </p:pic>
      <p:sp>
        <p:nvSpPr>
          <p:cNvPr id="22533" name="Footer Placeholder 4"/>
          <p:cNvSpPr>
            <a:spLocks noGrp="1"/>
          </p:cNvSpPr>
          <p:nvPr>
            <p:ph type="ftr" sz="quarter" idx="10"/>
          </p:nvPr>
        </p:nvSpPr>
        <p:spPr bwMode="auto">
          <a:xfrm>
            <a:off x="1219200" y="6248400"/>
            <a:ext cx="6629400" cy="381000"/>
          </a:xfrm>
          <a:noFill/>
          <a:ln>
            <a:miter lim="800000"/>
            <a:headEnd/>
            <a:tailEnd/>
          </a:ln>
        </p:spPr>
        <p:txBody>
          <a:bodyPr wrap="square" lIns="91440" tIns="45720" rIns="91440" bIns="45720" numCol="1" anchorCtr="0" compatLnSpc="1">
            <a:prstTxWarp prst="textNoShape">
              <a:avLst/>
            </a:prstTxWarp>
          </a:bodyPr>
          <a:lstStyle/>
          <a:p>
            <a:pPr algn="ctr"/>
            <a:r>
              <a:rPr lang="en-US" smtClean="0">
                <a:solidFill>
                  <a:schemeClr val="tx1"/>
                </a:solidFill>
                <a:cs typeface="Arial" charset="0"/>
              </a:rPr>
              <a:t>National Compadres Network/ National Latino Father and Families Institute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 calcmode="lin" valueType="num">
                                      <p:cBhvr additive="base">
                                        <p:cTn id="7" dur="500" fill="hold"/>
                                        <p:tgtEl>
                                          <p:spTgt spid="102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0247">
                                            <p:txEl>
                                              <p:pRg st="1" end="1"/>
                                            </p:txEl>
                                          </p:spTgt>
                                        </p:tgtEl>
                                        <p:attrNameLst>
                                          <p:attrName>style.visibility</p:attrName>
                                        </p:attrNameLst>
                                      </p:cBhvr>
                                      <p:to>
                                        <p:strVal val="visible"/>
                                      </p:to>
                                    </p:set>
                                    <p:anim calcmode="lin" valueType="num">
                                      <p:cBhvr additive="base">
                                        <p:cTn id="13" dur="500" fill="hold"/>
                                        <p:tgtEl>
                                          <p:spTgt spid="102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247">
                                            <p:txEl>
                                              <p:pRg st="2" end="2"/>
                                            </p:txEl>
                                          </p:spTgt>
                                        </p:tgtEl>
                                        <p:attrNameLst>
                                          <p:attrName>style.visibility</p:attrName>
                                        </p:attrNameLst>
                                      </p:cBhvr>
                                      <p:to>
                                        <p:strVal val="visible"/>
                                      </p:to>
                                    </p:set>
                                    <p:anim calcmode="lin" valueType="num">
                                      <p:cBhvr additive="base">
                                        <p:cTn id="19" dur="500" fill="hold"/>
                                        <p:tgtEl>
                                          <p:spTgt spid="102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247">
                                            <p:txEl>
                                              <p:pRg st="3" end="3"/>
                                            </p:txEl>
                                          </p:spTgt>
                                        </p:tgtEl>
                                        <p:attrNameLst>
                                          <p:attrName>style.visibility</p:attrName>
                                        </p:attrNameLst>
                                      </p:cBhvr>
                                      <p:to>
                                        <p:strVal val="visible"/>
                                      </p:to>
                                    </p:set>
                                    <p:anim calcmode="lin" valueType="num">
                                      <p:cBhvr additive="base">
                                        <p:cTn id="25" dur="500" fill="hold"/>
                                        <p:tgtEl>
                                          <p:spTgt spid="102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What should service providers do?</a:t>
            </a:r>
            <a:endParaRPr lang="en-US" dirty="0"/>
          </a:p>
        </p:txBody>
      </p:sp>
      <p:sp>
        <p:nvSpPr>
          <p:cNvPr id="23554" name="Footer Placeholder 2"/>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National Compadres Network/ National Latino Father and Families Institute </a:t>
            </a:r>
          </a:p>
        </p:txBody>
      </p:sp>
      <p:sp>
        <p:nvSpPr>
          <p:cNvPr id="4" name="Slide Number Placeholder 3"/>
          <p:cNvSpPr>
            <a:spLocks noGrp="1"/>
          </p:cNvSpPr>
          <p:nvPr>
            <p:ph type="sldNum" sz="quarter" idx="11"/>
          </p:nvPr>
        </p:nvSpPr>
        <p:spPr/>
        <p:txBody>
          <a:bodyPr>
            <a:normAutofit fontScale="85000" lnSpcReduction="20000"/>
          </a:bodyPr>
          <a:lstStyle/>
          <a:p>
            <a:pPr>
              <a:defRPr/>
            </a:pPr>
            <a:fld id="{B2B58434-37F0-48B3-90BB-130B8E81D740}" type="slidenum">
              <a:rPr lang="en-US"/>
              <a:pPr>
                <a:defRPr/>
              </a:pPr>
              <a:t>9</a:t>
            </a:fld>
            <a:endParaRPr lang="en-US" dirty="0"/>
          </a:p>
        </p:txBody>
      </p:sp>
      <p:sp>
        <p:nvSpPr>
          <p:cNvPr id="23556" name="Content Placeholder 4"/>
          <p:cNvSpPr>
            <a:spLocks noGrp="1"/>
          </p:cNvSpPr>
          <p:nvPr>
            <p:ph sz="quarter" idx="1"/>
          </p:nvPr>
        </p:nvSpPr>
        <p:spPr>
          <a:xfrm>
            <a:off x="612775" y="1600200"/>
            <a:ext cx="8153400" cy="4495800"/>
          </a:xfrm>
        </p:spPr>
        <p:txBody>
          <a:bodyPr/>
          <a:lstStyle/>
          <a:p>
            <a:pPr eaLnBrk="1" hangingPunct="1">
              <a:buFont typeface="Wingdings" pitchFamily="2" charset="2"/>
              <a:buChar char="v"/>
            </a:pPr>
            <a:r>
              <a:rPr lang="en-US" sz="3600" smtClean="0"/>
              <a:t>Talking circles that provide a safe place to share</a:t>
            </a:r>
          </a:p>
          <a:p>
            <a:pPr eaLnBrk="1" hangingPunct="1">
              <a:buFont typeface="Wingdings" pitchFamily="2" charset="2"/>
              <a:buChar char="v"/>
            </a:pPr>
            <a:r>
              <a:rPr lang="en-US" sz="3600" smtClean="0"/>
              <a:t>Positive adult mentors</a:t>
            </a:r>
          </a:p>
          <a:p>
            <a:pPr eaLnBrk="1" hangingPunct="1">
              <a:buFont typeface="Wingdings" pitchFamily="2" charset="2"/>
              <a:buChar char="v"/>
            </a:pPr>
            <a:r>
              <a:rPr lang="en-US" sz="3600" smtClean="0"/>
              <a:t>Holistic services that meet their needs</a:t>
            </a:r>
          </a:p>
          <a:p>
            <a:pPr eaLnBrk="1" hangingPunct="1">
              <a:buFont typeface="Wingdings" pitchFamily="2" charset="2"/>
              <a:buChar char="v"/>
            </a:pPr>
            <a:r>
              <a:rPr lang="en-US" sz="3600" smtClean="0"/>
              <a:t>Purpose driven services</a:t>
            </a:r>
          </a:p>
          <a:p>
            <a:pPr eaLnBrk="1" hangingPunct="1">
              <a:buFont typeface="Wingdings" pitchFamily="2" charset="2"/>
              <a:buChar char="v"/>
            </a:pPr>
            <a:r>
              <a:rPr lang="en-US" sz="3600" smtClean="0"/>
              <a:t>Practical life development</a:t>
            </a:r>
          </a:p>
          <a:p>
            <a:pPr eaLnBrk="1" hangingPunct="1">
              <a:buFont typeface="Wingdings" pitchFamily="2" charset="2"/>
              <a:buChar char="v"/>
            </a:pPr>
            <a:r>
              <a:rPr lang="en-US" sz="3600" smtClean="0"/>
              <a:t>Employment readiness services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ustom 1">
      <a:majorFont>
        <a:latin typeface="Papyrus"/>
        <a:ea typeface=""/>
        <a:cs typeface=""/>
      </a:majorFont>
      <a:minorFont>
        <a:latin typeface="Tempus Sans ITC"/>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Median</Template>
  <TotalTime>8583</TotalTime>
  <Words>602</Words>
  <Application>Microsoft Office PowerPoint</Application>
  <PresentationFormat>On-screen Show (4:3)</PresentationFormat>
  <Paragraphs>89</Paragraphs>
  <Slides>13</Slides>
  <Notes>0</Notes>
  <HiddenSlides>0</HiddenSlides>
  <MMClips>0</MMClips>
  <ScaleCrop>false</ScaleCrop>
  <HeadingPairs>
    <vt:vector size="6" baseType="variant">
      <vt:variant>
        <vt:lpstr>Fonts Used</vt:lpstr>
      </vt:variant>
      <vt:variant>
        <vt:i4>6</vt:i4>
      </vt:variant>
      <vt:variant>
        <vt:lpstr>Design Template</vt:lpstr>
      </vt:variant>
      <vt:variant>
        <vt:i4>12</vt:i4>
      </vt:variant>
      <vt:variant>
        <vt:lpstr>Slide Titles</vt:lpstr>
      </vt:variant>
      <vt:variant>
        <vt:i4>13</vt:i4>
      </vt:variant>
    </vt:vector>
  </HeadingPairs>
  <TitlesOfParts>
    <vt:vector size="31" baseType="lpstr">
      <vt:lpstr>Arial</vt:lpstr>
      <vt:lpstr>Cambria</vt:lpstr>
      <vt:lpstr>Wingdings</vt:lpstr>
      <vt:lpstr>Wingdings 2</vt:lpstr>
      <vt:lpstr>Tempus Sans ITC</vt:lpstr>
      <vt:lpstr>Times New Roman</vt:lpstr>
      <vt:lpstr>Median</vt:lpstr>
      <vt:lpstr>Median</vt:lpstr>
      <vt:lpstr>Median</vt:lpstr>
      <vt:lpstr>Median</vt:lpstr>
      <vt:lpstr>Median</vt:lpstr>
      <vt:lpstr>Median</vt:lpstr>
      <vt:lpstr>Median</vt:lpstr>
      <vt:lpstr>Median</vt:lpstr>
      <vt:lpstr>Median</vt:lpstr>
      <vt:lpstr>Median</vt:lpstr>
      <vt:lpstr>Median</vt:lpstr>
      <vt:lpstr>Median</vt:lpstr>
      <vt:lpstr>FATHERS SPEAK UP: FROM TEEN FATHERS TO COMMUNITY LEADERS</vt:lpstr>
      <vt:lpstr>Panel Objectives:</vt:lpstr>
      <vt:lpstr>Panelist</vt:lpstr>
      <vt:lpstr>Luis Cardona- Montgomery County, Maryland</vt:lpstr>
      <vt:lpstr>Osvaldo Cruz- Southern California</vt:lpstr>
      <vt:lpstr>Mario Ozuna-Sanchez- Northern California</vt:lpstr>
      <vt:lpstr>Common Obstacles for Teen Fathers</vt:lpstr>
      <vt:lpstr>What do young fathers need?</vt:lpstr>
      <vt:lpstr>What should service providers do?</vt:lpstr>
      <vt:lpstr>National Compadres Network</vt:lpstr>
      <vt:lpstr>National Latino Fatherhood and Family Institute</vt:lpstr>
      <vt:lpstr>Latino Fatherhood Tools</vt:lpstr>
      <vt:lpstr>For Further Assistance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Papa Bear</dc:creator>
  <cp:lastModifiedBy>CardoL01</cp:lastModifiedBy>
  <cp:revision>54</cp:revision>
  <cp:lastPrinted>1601-01-01T00:00:00Z</cp:lastPrinted>
  <dcterms:created xsi:type="dcterms:W3CDTF">1601-01-01T00:00:00Z</dcterms:created>
  <dcterms:modified xsi:type="dcterms:W3CDTF">2013-06-14T15:45:29Z</dcterms:modified>
</cp:coreProperties>
</file>